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75" r:id="rId3"/>
    <p:sldId id="313" r:id="rId4"/>
    <p:sldId id="430" r:id="rId5"/>
    <p:sldId id="413" r:id="rId6"/>
    <p:sldId id="439" r:id="rId7"/>
    <p:sldId id="416" r:id="rId8"/>
    <p:sldId id="337" r:id="rId9"/>
    <p:sldId id="338" r:id="rId10"/>
    <p:sldId id="339" r:id="rId11"/>
    <p:sldId id="418" r:id="rId12"/>
    <p:sldId id="335" r:id="rId13"/>
    <p:sldId id="340" r:id="rId14"/>
    <p:sldId id="341" r:id="rId15"/>
    <p:sldId id="342" r:id="rId16"/>
    <p:sldId id="437" r:id="rId17"/>
    <p:sldId id="433" r:id="rId18"/>
    <p:sldId id="434" r:id="rId19"/>
    <p:sldId id="435" r:id="rId20"/>
    <p:sldId id="438" r:id="rId21"/>
    <p:sldId id="436" r:id="rId22"/>
    <p:sldId id="423" r:id="rId23"/>
    <p:sldId id="426" r:id="rId24"/>
    <p:sldId id="344" r:id="rId25"/>
    <p:sldId id="345" r:id="rId26"/>
    <p:sldId id="346" r:id="rId27"/>
    <p:sldId id="347" r:id="rId28"/>
    <p:sldId id="432" r:id="rId29"/>
    <p:sldId id="431" r:id="rId30"/>
    <p:sldId id="420" r:id="rId31"/>
    <p:sldId id="421" r:id="rId32"/>
    <p:sldId id="422" r:id="rId33"/>
    <p:sldId id="412"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925" autoAdjust="0"/>
  </p:normalViewPr>
  <p:slideViewPr>
    <p:cSldViewPr snapToGrid="0">
      <p:cViewPr varScale="1">
        <p:scale>
          <a:sx n="107" d="100"/>
          <a:sy n="107" d="100"/>
        </p:scale>
        <p:origin x="170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apositiva de título" type="title">
  <p:cSld name="Diapositiva de título">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226025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forbes.com/sites/gilpress/2016/03/23/data-preparation-most-time-consuming-least-enjoyable-data-science-task-survey-says/#1594bda36f63"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dirty="0">
                <a:solidFill>
                  <a:schemeClr val="dk1"/>
                </a:solidFill>
                <a:latin typeface="Calibri"/>
                <a:ea typeface="Calibri"/>
                <a:cs typeface="Calibri"/>
                <a:sym typeface="Calibri"/>
              </a:rPr>
              <a:t>ANÁLISIS DE DATOS ESPACIALES</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05413"/>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0383274-ED80-4780-8AE1-7789ED1C9CA0}"/>
              </a:ext>
            </a:extLst>
          </p:cNvPr>
          <p:cNvPicPr>
            <a:picLocks noChangeAspect="1"/>
          </p:cNvPicPr>
          <p:nvPr/>
        </p:nvPicPr>
        <p:blipFill>
          <a:blip r:embed="rId2"/>
          <a:stretch>
            <a:fillRect/>
          </a:stretch>
        </p:blipFill>
        <p:spPr>
          <a:xfrm>
            <a:off x="0" y="3127917"/>
            <a:ext cx="9144000" cy="2964656"/>
          </a:xfrm>
          <a:prstGeom prst="rect">
            <a:avLst/>
          </a:prstGeom>
        </p:spPr>
      </p:pic>
      <p:pic>
        <p:nvPicPr>
          <p:cNvPr id="3" name="Picture 2">
            <a:extLst>
              <a:ext uri="{FF2B5EF4-FFF2-40B4-BE49-F238E27FC236}">
                <a16:creationId xmlns="" xmlns:a16="http://schemas.microsoft.com/office/drawing/2014/main" id="{B92B84B8-D7BC-470F-85AB-57575B236092}"/>
              </a:ext>
            </a:extLst>
          </p:cNvPr>
          <p:cNvPicPr>
            <a:picLocks noChangeAspect="1"/>
          </p:cNvPicPr>
          <p:nvPr/>
        </p:nvPicPr>
        <p:blipFill rotWithShape="1">
          <a:blip r:embed="rId3"/>
          <a:srcRect b="68873"/>
          <a:stretch/>
        </p:blipFill>
        <p:spPr>
          <a:xfrm>
            <a:off x="0" y="714504"/>
            <a:ext cx="9144000" cy="1830554"/>
          </a:xfrm>
          <a:prstGeom prst="rect">
            <a:avLst/>
          </a:prstGeom>
        </p:spPr>
      </p:pic>
      <p:sp>
        <p:nvSpPr>
          <p:cNvPr id="4" name="Shape 133">
            <a:extLst>
              <a:ext uri="{FF2B5EF4-FFF2-40B4-BE49-F238E27FC236}">
                <a16:creationId xmlns="" xmlns:a16="http://schemas.microsoft.com/office/drawing/2014/main" id="{304931CE-E3FF-4F5F-9246-C0C950C6BE72}"/>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smtClean="0">
                <a:solidFill>
                  <a:schemeClr val="dk1"/>
                </a:solidFill>
                <a:latin typeface="Calibri"/>
                <a:ea typeface="Calibri"/>
                <a:cs typeface="Calibri"/>
                <a:sym typeface="Calibri"/>
              </a:rPr>
              <a:t>MISSING DATA</a:t>
            </a:r>
            <a:endParaRPr sz="2800" b="1" dirty="0">
              <a:solidFill>
                <a:schemeClr val="dk1"/>
              </a:solidFill>
              <a:latin typeface="Calibri"/>
              <a:ea typeface="Calibri"/>
              <a:cs typeface="Calibri"/>
              <a:sym typeface="Calibri"/>
            </a:endParaRPr>
          </a:p>
        </p:txBody>
      </p:sp>
      <p:cxnSp>
        <p:nvCxnSpPr>
          <p:cNvPr id="5" name="Shape 134">
            <a:extLst>
              <a:ext uri="{FF2B5EF4-FFF2-40B4-BE49-F238E27FC236}">
                <a16:creationId xmlns="" xmlns:a16="http://schemas.microsoft.com/office/drawing/2014/main" id="{A65A2DED-7950-4822-A261-0F5A93A4DCF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35">
            <a:extLst>
              <a:ext uri="{FF2B5EF4-FFF2-40B4-BE49-F238E27FC236}">
                <a16:creationId xmlns="" xmlns:a16="http://schemas.microsoft.com/office/drawing/2014/main" id="{58B7361E-8F39-49D9-988D-94AC2E1532C3}"/>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60388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55107" y="891047"/>
            <a:ext cx="8362765" cy="3539430"/>
          </a:xfrm>
          <a:prstGeom prst="rect">
            <a:avLst/>
          </a:prstGeom>
        </p:spPr>
        <p:txBody>
          <a:bodyPr wrap="square">
            <a:spAutoFit/>
          </a:bodyPr>
          <a:lstStyle/>
          <a:p>
            <a:pPr algn="just"/>
            <a:r>
              <a:rPr lang="en-US" sz="1600" b="1" dirty="0">
                <a:latin typeface="+mn-lt"/>
              </a:rPr>
              <a:t>Numerical Imputation</a:t>
            </a:r>
          </a:p>
          <a:p>
            <a:pPr algn="just"/>
            <a:r>
              <a:rPr lang="en-US" sz="1600" dirty="0">
                <a:latin typeface="+mn-lt"/>
              </a:rPr>
              <a:t>Imputation is a more preferable option rather than dropping because it preserves the data size. However, there is an important selection of what you impute to the missing values. I suggest beginning with considering a possible default value of missing values in the column. For </a:t>
            </a:r>
            <a:r>
              <a:rPr lang="en-US" sz="1600" dirty="0" smtClean="0">
                <a:latin typeface="+mn-lt"/>
              </a:rPr>
              <a:t>example:</a:t>
            </a:r>
          </a:p>
          <a:p>
            <a:pPr algn="just"/>
            <a:endParaRPr lang="en-US" sz="1600" dirty="0">
              <a:latin typeface="+mn-lt"/>
            </a:endParaRPr>
          </a:p>
          <a:p>
            <a:pPr marL="285750" indent="-285750" algn="just">
              <a:buFont typeface="Wingdings" panose="05000000000000000000" pitchFamily="2" charset="2"/>
              <a:buChar char="ü"/>
            </a:pPr>
            <a:r>
              <a:rPr lang="en-US" sz="1600" dirty="0" smtClean="0">
                <a:latin typeface="+mn-lt"/>
              </a:rPr>
              <a:t>If </a:t>
            </a:r>
            <a:r>
              <a:rPr lang="en-US" sz="1600" dirty="0">
                <a:latin typeface="+mn-lt"/>
              </a:rPr>
              <a:t>you have a column that only has </a:t>
            </a:r>
            <a:r>
              <a:rPr lang="en-US" sz="1600" b="1" dirty="0">
                <a:latin typeface="+mn-lt"/>
              </a:rPr>
              <a:t>1</a:t>
            </a:r>
            <a:r>
              <a:rPr lang="en-US" sz="1600" dirty="0">
                <a:latin typeface="+mn-lt"/>
              </a:rPr>
              <a:t> and </a:t>
            </a:r>
            <a:r>
              <a:rPr lang="en-US" sz="1600" b="1" dirty="0">
                <a:latin typeface="+mn-lt"/>
              </a:rPr>
              <a:t>NA</a:t>
            </a:r>
            <a:r>
              <a:rPr lang="en-US" sz="1600" dirty="0">
                <a:latin typeface="+mn-lt"/>
              </a:rPr>
              <a:t>, then it is likely that the </a:t>
            </a:r>
            <a:r>
              <a:rPr lang="en-US" sz="1600" b="1" dirty="0">
                <a:latin typeface="+mn-lt"/>
              </a:rPr>
              <a:t>NA</a:t>
            </a:r>
            <a:r>
              <a:rPr lang="en-US" sz="1600" dirty="0">
                <a:latin typeface="+mn-lt"/>
              </a:rPr>
              <a:t> rows correspond to </a:t>
            </a:r>
            <a:r>
              <a:rPr lang="en-US" sz="1600" b="1" dirty="0">
                <a:latin typeface="+mn-lt"/>
              </a:rPr>
              <a:t>0</a:t>
            </a:r>
            <a:r>
              <a:rPr lang="en-US" sz="1600" dirty="0">
                <a:latin typeface="+mn-lt"/>
              </a:rPr>
              <a:t>. For another example, if you have a column that shows the </a:t>
            </a:r>
            <a:r>
              <a:rPr lang="en-US" sz="1600" b="1" dirty="0">
                <a:latin typeface="+mn-lt"/>
              </a:rPr>
              <a:t>“customer visit count in last month”</a:t>
            </a:r>
            <a:r>
              <a:rPr lang="en-US" sz="1600" dirty="0">
                <a:latin typeface="+mn-lt"/>
              </a:rPr>
              <a:t>, the missing values might be replaced with </a:t>
            </a:r>
            <a:r>
              <a:rPr lang="en-US" sz="1600" b="1" dirty="0">
                <a:latin typeface="+mn-lt"/>
              </a:rPr>
              <a:t>0</a:t>
            </a:r>
            <a:r>
              <a:rPr lang="en-US" sz="1600" dirty="0">
                <a:latin typeface="+mn-lt"/>
              </a:rPr>
              <a:t> as long as you think it is a sensible solution</a:t>
            </a:r>
            <a:r>
              <a:rPr lang="en-US" sz="1600" dirty="0" smtClean="0">
                <a:latin typeface="+mn-lt"/>
              </a:rPr>
              <a:t>.</a:t>
            </a:r>
          </a:p>
          <a:p>
            <a:pPr marL="285750" indent="-285750" algn="just">
              <a:buFont typeface="Wingdings" panose="05000000000000000000" pitchFamily="2" charset="2"/>
              <a:buChar char="ü"/>
            </a:pPr>
            <a:endParaRPr lang="en-US" sz="1600" dirty="0">
              <a:latin typeface="+mn-lt"/>
            </a:endParaRPr>
          </a:p>
          <a:p>
            <a:pPr marL="285750" indent="-285750" algn="just">
              <a:buFont typeface="Wingdings" panose="05000000000000000000" pitchFamily="2" charset="2"/>
              <a:buChar char="ü"/>
            </a:pPr>
            <a:r>
              <a:rPr lang="en-US" sz="1600" dirty="0" smtClean="0">
                <a:latin typeface="+mn-lt"/>
              </a:rPr>
              <a:t>Except </a:t>
            </a:r>
            <a:r>
              <a:rPr lang="en-US" sz="1600" dirty="0">
                <a:latin typeface="+mn-lt"/>
              </a:rPr>
              <a:t>for the case of having a default value for missing values, I think the best imputation way is to use the </a:t>
            </a:r>
            <a:r>
              <a:rPr lang="en-US" sz="1600" b="1" dirty="0">
                <a:latin typeface="+mn-lt"/>
              </a:rPr>
              <a:t>medians</a:t>
            </a:r>
            <a:r>
              <a:rPr lang="en-US" sz="1600" dirty="0">
                <a:latin typeface="+mn-lt"/>
              </a:rPr>
              <a:t> of the columns. As the averages of the columns are sensitive to the outlier values, while medians are more solid in this respect.</a:t>
            </a:r>
          </a:p>
        </p:txBody>
      </p:sp>
      <p:sp>
        <p:nvSpPr>
          <p:cNvPr id="3" name="Shape 133">
            <a:extLst>
              <a:ext uri="{FF2B5EF4-FFF2-40B4-BE49-F238E27FC236}">
                <a16:creationId xmlns="" xmlns:a16="http://schemas.microsoft.com/office/drawing/2014/main" id="{304931CE-E3FF-4F5F-9246-C0C950C6BE72}"/>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smtClean="0">
                <a:solidFill>
                  <a:schemeClr val="dk1"/>
                </a:solidFill>
                <a:latin typeface="Calibri"/>
                <a:ea typeface="Calibri"/>
                <a:cs typeface="Calibri"/>
                <a:sym typeface="Calibri"/>
              </a:rPr>
              <a:t>MISSING DATA</a:t>
            </a:r>
            <a:endParaRPr sz="2800" b="1" dirty="0">
              <a:solidFill>
                <a:schemeClr val="dk1"/>
              </a:solidFill>
              <a:latin typeface="Calibri"/>
              <a:ea typeface="Calibri"/>
              <a:cs typeface="Calibri"/>
              <a:sym typeface="Calibri"/>
            </a:endParaRPr>
          </a:p>
        </p:txBody>
      </p:sp>
      <p:cxnSp>
        <p:nvCxnSpPr>
          <p:cNvPr id="4" name="Shape 134">
            <a:extLst>
              <a:ext uri="{FF2B5EF4-FFF2-40B4-BE49-F238E27FC236}">
                <a16:creationId xmlns="" xmlns:a16="http://schemas.microsoft.com/office/drawing/2014/main" id="{A65A2DED-7950-4822-A261-0F5A93A4DCF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 xmlns:a16="http://schemas.microsoft.com/office/drawing/2014/main" id="{58B7361E-8F39-49D9-988D-94AC2E1532C3}"/>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6" name="Rectángulo 5"/>
          <p:cNvSpPr/>
          <p:nvPr/>
        </p:nvSpPr>
        <p:spPr>
          <a:xfrm>
            <a:off x="355107" y="4798303"/>
            <a:ext cx="8362765" cy="830997"/>
          </a:xfrm>
          <a:prstGeom prst="rect">
            <a:avLst/>
          </a:prstGeom>
        </p:spPr>
        <p:txBody>
          <a:bodyPr wrap="square">
            <a:spAutoFit/>
          </a:bodyPr>
          <a:lstStyle/>
          <a:p>
            <a:pPr algn="just"/>
            <a:r>
              <a:rPr lang="en-US" sz="1600" b="1" dirty="0">
                <a:latin typeface="+mn-lt"/>
              </a:rPr>
              <a:t>Categorical Imputation</a:t>
            </a:r>
          </a:p>
          <a:p>
            <a:pPr algn="just"/>
            <a:r>
              <a:rPr lang="en-US" sz="1600" dirty="0">
                <a:latin typeface="+mn-lt"/>
              </a:rPr>
              <a:t>Replacing the missing values with the </a:t>
            </a:r>
            <a:r>
              <a:rPr lang="en-US" sz="1600" b="1" dirty="0">
                <a:latin typeface="+mn-lt"/>
              </a:rPr>
              <a:t>maximum occurred value</a:t>
            </a:r>
            <a:r>
              <a:rPr lang="en-US" sz="1600" dirty="0">
                <a:latin typeface="+mn-lt"/>
              </a:rPr>
              <a:t> in a column is a good option for handling categorical columns. </a:t>
            </a:r>
          </a:p>
        </p:txBody>
      </p:sp>
    </p:spTree>
    <p:extLst>
      <p:ext uri="{BB962C8B-B14F-4D97-AF65-F5344CB8AC3E}">
        <p14:creationId xmlns:p14="http://schemas.microsoft.com/office/powerpoint/2010/main" val="3701592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035E150-7816-416E-A47F-8BD9035A1038}"/>
              </a:ext>
            </a:extLst>
          </p:cNvPr>
          <p:cNvPicPr>
            <a:picLocks noChangeAspect="1"/>
          </p:cNvPicPr>
          <p:nvPr/>
        </p:nvPicPr>
        <p:blipFill rotWithShape="1">
          <a:blip r:embed="rId2"/>
          <a:srcRect b="30942"/>
          <a:stretch/>
        </p:blipFill>
        <p:spPr>
          <a:xfrm>
            <a:off x="0" y="808142"/>
            <a:ext cx="9144000" cy="4048780"/>
          </a:xfrm>
          <a:prstGeom prst="rect">
            <a:avLst/>
          </a:prstGeom>
        </p:spPr>
      </p:pic>
      <p:sp>
        <p:nvSpPr>
          <p:cNvPr id="4" name="Shape 133">
            <a:extLst>
              <a:ext uri="{FF2B5EF4-FFF2-40B4-BE49-F238E27FC236}">
                <a16:creationId xmlns="" xmlns:a16="http://schemas.microsoft.com/office/drawing/2014/main" id="{5CB89041-7770-4F0C-8FC0-D8593F9A9937}"/>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HANDLING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MISSING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VALUES</a:t>
            </a:r>
            <a:endParaRPr sz="2800" b="1" dirty="0">
              <a:solidFill>
                <a:schemeClr val="dk1"/>
              </a:solidFill>
              <a:latin typeface="Calibri"/>
              <a:ea typeface="Calibri"/>
              <a:cs typeface="Calibri"/>
              <a:sym typeface="Calibri"/>
            </a:endParaRPr>
          </a:p>
        </p:txBody>
      </p:sp>
      <p:cxnSp>
        <p:nvCxnSpPr>
          <p:cNvPr id="5" name="Shape 134">
            <a:extLst>
              <a:ext uri="{FF2B5EF4-FFF2-40B4-BE49-F238E27FC236}">
                <a16:creationId xmlns="" xmlns:a16="http://schemas.microsoft.com/office/drawing/2014/main" id="{368B8FE5-51AC-48CA-8A5E-FC093AEC3347}"/>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35">
            <a:extLst>
              <a:ext uri="{FF2B5EF4-FFF2-40B4-BE49-F238E27FC236}">
                <a16:creationId xmlns="" xmlns:a16="http://schemas.microsoft.com/office/drawing/2014/main" id="{37C10917-A291-4536-A059-77964B355800}"/>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pic>
        <p:nvPicPr>
          <p:cNvPr id="7" name="Picture 6">
            <a:extLst>
              <a:ext uri="{FF2B5EF4-FFF2-40B4-BE49-F238E27FC236}">
                <a16:creationId xmlns="" xmlns:a16="http://schemas.microsoft.com/office/drawing/2014/main" id="{BB96C476-5485-4717-BED5-5CEAF6A19E37}"/>
              </a:ext>
            </a:extLst>
          </p:cNvPr>
          <p:cNvPicPr>
            <a:picLocks noChangeAspect="1"/>
          </p:cNvPicPr>
          <p:nvPr/>
        </p:nvPicPr>
        <p:blipFill>
          <a:blip r:embed="rId4"/>
          <a:stretch>
            <a:fillRect/>
          </a:stretch>
        </p:blipFill>
        <p:spPr>
          <a:xfrm>
            <a:off x="624095" y="5559494"/>
            <a:ext cx="7219950" cy="695325"/>
          </a:xfrm>
          <a:prstGeom prst="rect">
            <a:avLst/>
          </a:prstGeom>
        </p:spPr>
      </p:pic>
      <p:pic>
        <p:nvPicPr>
          <p:cNvPr id="8" name="Picture 7">
            <a:extLst>
              <a:ext uri="{FF2B5EF4-FFF2-40B4-BE49-F238E27FC236}">
                <a16:creationId xmlns="" xmlns:a16="http://schemas.microsoft.com/office/drawing/2014/main" id="{FEEC9064-3AE4-4363-A4BA-455E93FF6D3F}"/>
              </a:ext>
            </a:extLst>
          </p:cNvPr>
          <p:cNvPicPr>
            <a:picLocks noChangeAspect="1"/>
          </p:cNvPicPr>
          <p:nvPr/>
        </p:nvPicPr>
        <p:blipFill rotWithShape="1">
          <a:blip r:embed="rId5"/>
          <a:srcRect l="40699" t="8115" r="38330" b="76909"/>
          <a:stretch/>
        </p:blipFill>
        <p:spPr>
          <a:xfrm>
            <a:off x="624095" y="2986153"/>
            <a:ext cx="2537792" cy="1917152"/>
          </a:xfrm>
          <a:prstGeom prst="rect">
            <a:avLst/>
          </a:prstGeom>
        </p:spPr>
      </p:pic>
      <p:sp>
        <p:nvSpPr>
          <p:cNvPr id="9" name="Arrow: Right 8">
            <a:extLst>
              <a:ext uri="{FF2B5EF4-FFF2-40B4-BE49-F238E27FC236}">
                <a16:creationId xmlns="" xmlns:a16="http://schemas.microsoft.com/office/drawing/2014/main" id="{999BA592-87A3-4AC2-AA87-72AF4E0FF4C7}"/>
              </a:ext>
            </a:extLst>
          </p:cNvPr>
          <p:cNvSpPr/>
          <p:nvPr/>
        </p:nvSpPr>
        <p:spPr>
          <a:xfrm>
            <a:off x="2862470" y="3823252"/>
            <a:ext cx="695739"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45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9A87A13-2739-4162-ABEF-D80E08EC541F}"/>
              </a:ext>
            </a:extLst>
          </p:cNvPr>
          <p:cNvPicPr>
            <a:picLocks noChangeAspect="1"/>
          </p:cNvPicPr>
          <p:nvPr/>
        </p:nvPicPr>
        <p:blipFill rotWithShape="1">
          <a:blip r:embed="rId2"/>
          <a:srcRect t="45507"/>
          <a:stretch/>
        </p:blipFill>
        <p:spPr>
          <a:xfrm>
            <a:off x="170957" y="669234"/>
            <a:ext cx="8931304" cy="5148470"/>
          </a:xfrm>
          <a:prstGeom prst="rect">
            <a:avLst/>
          </a:prstGeom>
        </p:spPr>
      </p:pic>
      <p:pic>
        <p:nvPicPr>
          <p:cNvPr id="4" name="Picture 3">
            <a:extLst>
              <a:ext uri="{FF2B5EF4-FFF2-40B4-BE49-F238E27FC236}">
                <a16:creationId xmlns="" xmlns:a16="http://schemas.microsoft.com/office/drawing/2014/main" id="{6442C608-198C-421F-9621-B88F5FCBB24D}"/>
              </a:ext>
            </a:extLst>
          </p:cNvPr>
          <p:cNvPicPr>
            <a:picLocks noChangeAspect="1"/>
          </p:cNvPicPr>
          <p:nvPr/>
        </p:nvPicPr>
        <p:blipFill rotWithShape="1">
          <a:blip r:embed="rId2"/>
          <a:srcRect l="40699" t="8115" r="38330" b="58648"/>
          <a:stretch/>
        </p:blipFill>
        <p:spPr>
          <a:xfrm>
            <a:off x="556592" y="2384957"/>
            <a:ext cx="2047460" cy="3432747"/>
          </a:xfrm>
          <a:prstGeom prst="rect">
            <a:avLst/>
          </a:prstGeom>
        </p:spPr>
      </p:pic>
      <p:sp>
        <p:nvSpPr>
          <p:cNvPr id="5" name="Arrow: Right 4">
            <a:extLst>
              <a:ext uri="{FF2B5EF4-FFF2-40B4-BE49-F238E27FC236}">
                <a16:creationId xmlns="" xmlns:a16="http://schemas.microsoft.com/office/drawing/2014/main" id="{27DD29A2-0D79-429A-9ADF-D2D494387FE7}"/>
              </a:ext>
            </a:extLst>
          </p:cNvPr>
          <p:cNvSpPr/>
          <p:nvPr/>
        </p:nvSpPr>
        <p:spPr>
          <a:xfrm>
            <a:off x="2862470" y="3823252"/>
            <a:ext cx="695739" cy="4770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133">
            <a:extLst>
              <a:ext uri="{FF2B5EF4-FFF2-40B4-BE49-F238E27FC236}">
                <a16:creationId xmlns="" xmlns:a16="http://schemas.microsoft.com/office/drawing/2014/main" id="{B3A6996A-ECC5-408D-9081-C803E55F4DFC}"/>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HANDLING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MISSING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VALUES</a:t>
            </a:r>
            <a:endParaRPr sz="2800" b="1" dirty="0">
              <a:solidFill>
                <a:schemeClr val="dk1"/>
              </a:solidFill>
              <a:latin typeface="Calibri"/>
              <a:ea typeface="Calibri"/>
              <a:cs typeface="Calibri"/>
              <a:sym typeface="Calibri"/>
            </a:endParaRPr>
          </a:p>
        </p:txBody>
      </p:sp>
      <p:cxnSp>
        <p:nvCxnSpPr>
          <p:cNvPr id="7" name="Shape 134">
            <a:extLst>
              <a:ext uri="{FF2B5EF4-FFF2-40B4-BE49-F238E27FC236}">
                <a16:creationId xmlns="" xmlns:a16="http://schemas.microsoft.com/office/drawing/2014/main" id="{44D766FC-4217-4063-A39D-2AB6684994CD}"/>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8" name="Shape 135">
            <a:extLst>
              <a:ext uri="{FF2B5EF4-FFF2-40B4-BE49-F238E27FC236}">
                <a16:creationId xmlns="" xmlns:a16="http://schemas.microsoft.com/office/drawing/2014/main" id="{A3CE1C83-201A-40FD-B996-4F410FDF909A}"/>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7456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4FC61FB-A6B8-4F70-BBE3-B12B56ABF5E7}"/>
              </a:ext>
            </a:extLst>
          </p:cNvPr>
          <p:cNvPicPr>
            <a:picLocks noChangeAspect="1"/>
          </p:cNvPicPr>
          <p:nvPr/>
        </p:nvPicPr>
        <p:blipFill rotWithShape="1">
          <a:blip r:embed="rId2"/>
          <a:srcRect t="55920" r="24650" b="2164"/>
          <a:stretch/>
        </p:blipFill>
        <p:spPr>
          <a:xfrm>
            <a:off x="1795324" y="1239078"/>
            <a:ext cx="6387893" cy="4585252"/>
          </a:xfrm>
          <a:prstGeom prst="rect">
            <a:avLst/>
          </a:prstGeom>
        </p:spPr>
      </p:pic>
      <p:pic>
        <p:nvPicPr>
          <p:cNvPr id="3" name="Picture 2">
            <a:extLst>
              <a:ext uri="{FF2B5EF4-FFF2-40B4-BE49-F238E27FC236}">
                <a16:creationId xmlns="" xmlns:a16="http://schemas.microsoft.com/office/drawing/2014/main" id="{FC562BFD-B4A2-4126-B79E-349B3DEA93FC}"/>
              </a:ext>
            </a:extLst>
          </p:cNvPr>
          <p:cNvPicPr>
            <a:picLocks noChangeAspect="1"/>
          </p:cNvPicPr>
          <p:nvPr/>
        </p:nvPicPr>
        <p:blipFill rotWithShape="1">
          <a:blip r:embed="rId2"/>
          <a:srcRect l="38121" t="16614" r="39076" b="53227"/>
          <a:stretch/>
        </p:blipFill>
        <p:spPr>
          <a:xfrm>
            <a:off x="1932637" y="2033261"/>
            <a:ext cx="2135779" cy="3644897"/>
          </a:xfrm>
          <a:prstGeom prst="rect">
            <a:avLst/>
          </a:prstGeom>
        </p:spPr>
      </p:pic>
      <p:sp>
        <p:nvSpPr>
          <p:cNvPr id="4" name="Arrow: Right 3">
            <a:extLst>
              <a:ext uri="{FF2B5EF4-FFF2-40B4-BE49-F238E27FC236}">
                <a16:creationId xmlns="" xmlns:a16="http://schemas.microsoft.com/office/drawing/2014/main" id="{8A3E6573-5EAC-44AC-AE78-9A71FF84CB3E}"/>
              </a:ext>
            </a:extLst>
          </p:cNvPr>
          <p:cNvSpPr/>
          <p:nvPr/>
        </p:nvSpPr>
        <p:spPr>
          <a:xfrm>
            <a:off x="4306783" y="3531704"/>
            <a:ext cx="682487" cy="483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hape 133">
            <a:extLst>
              <a:ext uri="{FF2B5EF4-FFF2-40B4-BE49-F238E27FC236}">
                <a16:creationId xmlns="" xmlns:a16="http://schemas.microsoft.com/office/drawing/2014/main" id="{E829E699-261E-4345-B4C1-C93B536F7E9F}"/>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HANDLING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MISSING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VALUES</a:t>
            </a:r>
            <a:endParaRPr sz="2800" b="1" dirty="0">
              <a:solidFill>
                <a:schemeClr val="dk1"/>
              </a:solidFill>
              <a:latin typeface="Calibri"/>
              <a:ea typeface="Calibri"/>
              <a:cs typeface="Calibri"/>
              <a:sym typeface="Calibri"/>
            </a:endParaRPr>
          </a:p>
        </p:txBody>
      </p:sp>
      <p:cxnSp>
        <p:nvCxnSpPr>
          <p:cNvPr id="6" name="Shape 134">
            <a:extLst>
              <a:ext uri="{FF2B5EF4-FFF2-40B4-BE49-F238E27FC236}">
                <a16:creationId xmlns="" xmlns:a16="http://schemas.microsoft.com/office/drawing/2014/main" id="{C35EF110-37A0-4592-A94A-DD949E15A7EF}"/>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35">
            <a:extLst>
              <a:ext uri="{FF2B5EF4-FFF2-40B4-BE49-F238E27FC236}">
                <a16:creationId xmlns="" xmlns:a16="http://schemas.microsoft.com/office/drawing/2014/main" id="{F8861738-4214-4F0A-BD96-09CE1B0342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428787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B92E4AF-4394-4546-8052-414301DB5BEB}"/>
              </a:ext>
            </a:extLst>
          </p:cNvPr>
          <p:cNvPicPr>
            <a:picLocks noChangeAspect="1"/>
          </p:cNvPicPr>
          <p:nvPr/>
        </p:nvPicPr>
        <p:blipFill rotWithShape="1">
          <a:blip r:embed="rId2"/>
          <a:srcRect t="16667"/>
          <a:stretch/>
        </p:blipFill>
        <p:spPr>
          <a:xfrm>
            <a:off x="1472193" y="708807"/>
            <a:ext cx="5922519" cy="6061328"/>
          </a:xfrm>
          <a:prstGeom prst="rect">
            <a:avLst/>
          </a:prstGeom>
        </p:spPr>
      </p:pic>
      <p:pic>
        <p:nvPicPr>
          <p:cNvPr id="3" name="Picture 2">
            <a:extLst>
              <a:ext uri="{FF2B5EF4-FFF2-40B4-BE49-F238E27FC236}">
                <a16:creationId xmlns="" xmlns:a16="http://schemas.microsoft.com/office/drawing/2014/main" id="{97878979-CB81-4C20-A5FC-2A9496B2C966}"/>
              </a:ext>
            </a:extLst>
          </p:cNvPr>
          <p:cNvPicPr>
            <a:picLocks noChangeAspect="1"/>
          </p:cNvPicPr>
          <p:nvPr/>
        </p:nvPicPr>
        <p:blipFill rotWithShape="1">
          <a:blip r:embed="rId3"/>
          <a:srcRect l="38121" t="16615" r="39076" b="57504"/>
          <a:stretch/>
        </p:blipFill>
        <p:spPr>
          <a:xfrm>
            <a:off x="2200234" y="1013791"/>
            <a:ext cx="1351858" cy="1979927"/>
          </a:xfrm>
          <a:prstGeom prst="rect">
            <a:avLst/>
          </a:prstGeom>
        </p:spPr>
      </p:pic>
      <p:pic>
        <p:nvPicPr>
          <p:cNvPr id="4" name="Picture 3">
            <a:extLst>
              <a:ext uri="{FF2B5EF4-FFF2-40B4-BE49-F238E27FC236}">
                <a16:creationId xmlns="" xmlns:a16="http://schemas.microsoft.com/office/drawing/2014/main" id="{7205B526-2F8F-449B-8F81-4102437A5D8C}"/>
              </a:ext>
            </a:extLst>
          </p:cNvPr>
          <p:cNvPicPr>
            <a:picLocks noChangeAspect="1"/>
          </p:cNvPicPr>
          <p:nvPr/>
        </p:nvPicPr>
        <p:blipFill rotWithShape="1">
          <a:blip r:embed="rId3"/>
          <a:srcRect l="38121" t="16614" r="39076" b="59721"/>
          <a:stretch/>
        </p:blipFill>
        <p:spPr>
          <a:xfrm>
            <a:off x="2068175" y="4368213"/>
            <a:ext cx="1483917" cy="1987129"/>
          </a:xfrm>
          <a:prstGeom prst="rect">
            <a:avLst/>
          </a:prstGeom>
        </p:spPr>
      </p:pic>
      <p:sp>
        <p:nvSpPr>
          <p:cNvPr id="5" name="Shape 133">
            <a:extLst>
              <a:ext uri="{FF2B5EF4-FFF2-40B4-BE49-F238E27FC236}">
                <a16:creationId xmlns="" xmlns:a16="http://schemas.microsoft.com/office/drawing/2014/main" id="{C8E9AA4A-CCBE-4BEE-BB6C-42D5142A8818}"/>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HANDLING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MISSING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VALUES</a:t>
            </a:r>
            <a:endParaRPr sz="2800" b="1" dirty="0">
              <a:solidFill>
                <a:schemeClr val="dk1"/>
              </a:solidFill>
              <a:latin typeface="Calibri"/>
              <a:ea typeface="Calibri"/>
              <a:cs typeface="Calibri"/>
              <a:sym typeface="Calibri"/>
            </a:endParaRPr>
          </a:p>
        </p:txBody>
      </p:sp>
      <p:cxnSp>
        <p:nvCxnSpPr>
          <p:cNvPr id="6" name="Shape 134">
            <a:extLst>
              <a:ext uri="{FF2B5EF4-FFF2-40B4-BE49-F238E27FC236}">
                <a16:creationId xmlns="" xmlns:a16="http://schemas.microsoft.com/office/drawing/2014/main" id="{91BD7CBA-DA9E-4B90-9BDF-3E7E71EACC7C}"/>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35">
            <a:extLst>
              <a:ext uri="{FF2B5EF4-FFF2-40B4-BE49-F238E27FC236}">
                <a16:creationId xmlns="" xmlns:a16="http://schemas.microsoft.com/office/drawing/2014/main" id="{19651E55-2C1F-4E64-A8B2-AB5C83E349FF}"/>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019224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4B2A78-26CF-42CA-9E75-C8EC4192DDA3}"/>
              </a:ext>
            </a:extLst>
          </p:cNvPr>
          <p:cNvSpPr/>
          <p:nvPr/>
        </p:nvSpPr>
        <p:spPr>
          <a:xfrm>
            <a:off x="292699" y="971037"/>
            <a:ext cx="8482082" cy="830997"/>
          </a:xfrm>
          <a:prstGeom prst="rect">
            <a:avLst/>
          </a:prstGeom>
        </p:spPr>
        <p:txBody>
          <a:bodyPr wrap="square">
            <a:spAutoFit/>
          </a:bodyPr>
          <a:lstStyle/>
          <a:p>
            <a:pPr algn="just"/>
            <a:r>
              <a:rPr lang="en-US" sz="1600" dirty="0">
                <a:latin typeface="+mj-lt"/>
              </a:rPr>
              <a:t>Outliers are extreme values that deviate from other observations on data , they may indicate a variability in a measurement, experimental errors or a novelty. In other words, an outlier is an observation that diverges from an overall pattern on a sample</a:t>
            </a:r>
          </a:p>
        </p:txBody>
      </p:sp>
      <p:sp>
        <p:nvSpPr>
          <p:cNvPr id="3" name="Shape 295">
            <a:extLst>
              <a:ext uri="{FF2B5EF4-FFF2-40B4-BE49-F238E27FC236}">
                <a16:creationId xmlns="" xmlns:a16="http://schemas.microsoft.com/office/drawing/2014/main" id="{04571298-D8D3-4F75-9B21-799223D1F663}"/>
              </a:ext>
            </a:extLst>
          </p:cNvPr>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OUTLIERS</a:t>
            </a:r>
            <a:endParaRPr sz="2800" b="1" dirty="0">
              <a:solidFill>
                <a:schemeClr val="dk1"/>
              </a:solidFill>
              <a:latin typeface="Calibri"/>
              <a:ea typeface="Calibri"/>
              <a:cs typeface="Calibri"/>
              <a:sym typeface="Calibri"/>
            </a:endParaRPr>
          </a:p>
        </p:txBody>
      </p:sp>
      <p:cxnSp>
        <p:nvCxnSpPr>
          <p:cNvPr id="4" name="Shape 296">
            <a:extLst>
              <a:ext uri="{FF2B5EF4-FFF2-40B4-BE49-F238E27FC236}">
                <a16:creationId xmlns="" xmlns:a16="http://schemas.microsoft.com/office/drawing/2014/main" id="{5AC7088C-1D38-445F-98B5-E13E3002C9F6}"/>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a:extLst>
              <a:ext uri="{FF2B5EF4-FFF2-40B4-BE49-F238E27FC236}">
                <a16:creationId xmlns="" xmlns:a16="http://schemas.microsoft.com/office/drawing/2014/main" id="{FDB79FE9-B138-426F-8E1D-DEC99A64E0ED}"/>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pic>
        <p:nvPicPr>
          <p:cNvPr id="6" name="Imagen 5"/>
          <p:cNvPicPr>
            <a:picLocks noChangeAspect="1"/>
          </p:cNvPicPr>
          <p:nvPr/>
        </p:nvPicPr>
        <p:blipFill>
          <a:blip r:embed="rId3"/>
          <a:stretch>
            <a:fillRect/>
          </a:stretch>
        </p:blipFill>
        <p:spPr>
          <a:xfrm>
            <a:off x="385967" y="2471420"/>
            <a:ext cx="4147773" cy="3099680"/>
          </a:xfrm>
          <a:prstGeom prst="rect">
            <a:avLst/>
          </a:prstGeom>
        </p:spPr>
      </p:pic>
      <p:pic>
        <p:nvPicPr>
          <p:cNvPr id="9" name="Imagen 8"/>
          <p:cNvPicPr>
            <a:picLocks noChangeAspect="1"/>
          </p:cNvPicPr>
          <p:nvPr/>
        </p:nvPicPr>
        <p:blipFill>
          <a:blip r:embed="rId4"/>
          <a:stretch>
            <a:fillRect/>
          </a:stretch>
        </p:blipFill>
        <p:spPr>
          <a:xfrm>
            <a:off x="4718732" y="2607310"/>
            <a:ext cx="4264294" cy="2827900"/>
          </a:xfrm>
          <a:prstGeom prst="rect">
            <a:avLst/>
          </a:prstGeom>
        </p:spPr>
      </p:pic>
      <p:sp>
        <p:nvSpPr>
          <p:cNvPr id="10" name="CuadroTexto 9"/>
          <p:cNvSpPr txBox="1"/>
          <p:nvPr/>
        </p:nvSpPr>
        <p:spPr>
          <a:xfrm>
            <a:off x="6118938" y="2450701"/>
            <a:ext cx="1598515" cy="276999"/>
          </a:xfrm>
          <a:prstGeom prst="rect">
            <a:avLst/>
          </a:prstGeom>
          <a:noFill/>
        </p:spPr>
        <p:txBody>
          <a:bodyPr wrap="none" rtlCol="0">
            <a:spAutoFit/>
          </a:bodyPr>
          <a:lstStyle/>
          <a:p>
            <a:r>
              <a:rPr lang="es-CO" sz="1200" dirty="0" err="1"/>
              <a:t>BoXplot</a:t>
            </a:r>
            <a:r>
              <a:rPr lang="es-CO" sz="1200" dirty="0"/>
              <a:t> normalizado</a:t>
            </a:r>
          </a:p>
        </p:txBody>
      </p:sp>
    </p:spTree>
    <p:extLst>
      <p:ext uri="{BB962C8B-B14F-4D97-AF65-F5344CB8AC3E}">
        <p14:creationId xmlns:p14="http://schemas.microsoft.com/office/powerpoint/2010/main" val="1415768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033D4D0D-C69E-4CF9-8EA0-BEDD9CE1FFF5}"/>
              </a:ext>
            </a:extLst>
          </p:cNvPr>
          <p:cNvSpPr/>
          <p:nvPr/>
        </p:nvSpPr>
        <p:spPr>
          <a:xfrm>
            <a:off x="336355" y="962583"/>
            <a:ext cx="8612336" cy="830997"/>
          </a:xfrm>
          <a:prstGeom prst="rect">
            <a:avLst/>
          </a:prstGeom>
        </p:spPr>
        <p:txBody>
          <a:bodyPr wrap="square">
            <a:spAutoFit/>
          </a:bodyPr>
          <a:lstStyle/>
          <a:p>
            <a:pPr algn="just"/>
            <a:r>
              <a:rPr lang="en-US" sz="1600" dirty="0"/>
              <a:t>Anomaly Detection The process of anomaly detection is also termed as outlier detection, where we are interested in finding out occurrences of rare events or observations that typically do not occur normally based on historical data samples</a:t>
            </a:r>
          </a:p>
        </p:txBody>
      </p:sp>
      <p:pic>
        <p:nvPicPr>
          <p:cNvPr id="3" name="Picture 2">
            <a:extLst>
              <a:ext uri="{FF2B5EF4-FFF2-40B4-BE49-F238E27FC236}">
                <a16:creationId xmlns="" xmlns:a16="http://schemas.microsoft.com/office/drawing/2014/main" id="{AD61BD32-3038-4911-8D72-07A159F04569}"/>
              </a:ext>
            </a:extLst>
          </p:cNvPr>
          <p:cNvPicPr>
            <a:picLocks noChangeAspect="1"/>
          </p:cNvPicPr>
          <p:nvPr/>
        </p:nvPicPr>
        <p:blipFill rotWithShape="1">
          <a:blip r:embed="rId2"/>
          <a:srcRect l="5839" t="34285" r="20862" b="19637"/>
          <a:stretch/>
        </p:blipFill>
        <p:spPr>
          <a:xfrm>
            <a:off x="1352939" y="3063940"/>
            <a:ext cx="6032241" cy="2369976"/>
          </a:xfrm>
          <a:prstGeom prst="rect">
            <a:avLst/>
          </a:prstGeom>
        </p:spPr>
      </p:pic>
      <p:sp>
        <p:nvSpPr>
          <p:cNvPr id="4" name="Shape 295">
            <a:extLst>
              <a:ext uri="{FF2B5EF4-FFF2-40B4-BE49-F238E27FC236}">
                <a16:creationId xmlns="" xmlns:a16="http://schemas.microsoft.com/office/drawing/2014/main" id="{88086DB4-3254-498C-8A17-BFAAAADC972A}"/>
              </a:ext>
            </a:extLst>
          </p:cNvPr>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OUTLIERS</a:t>
            </a:r>
            <a:endParaRPr sz="2800" b="1" dirty="0">
              <a:solidFill>
                <a:schemeClr val="dk1"/>
              </a:solidFill>
              <a:latin typeface="Calibri"/>
              <a:ea typeface="Calibri"/>
              <a:cs typeface="Calibri"/>
              <a:sym typeface="Calibri"/>
            </a:endParaRPr>
          </a:p>
        </p:txBody>
      </p:sp>
      <p:cxnSp>
        <p:nvCxnSpPr>
          <p:cNvPr id="5" name="Shape 296">
            <a:extLst>
              <a:ext uri="{FF2B5EF4-FFF2-40B4-BE49-F238E27FC236}">
                <a16:creationId xmlns="" xmlns:a16="http://schemas.microsoft.com/office/drawing/2014/main" id="{8FDEDE29-E11D-4287-83A8-D2B6AA8D37A7}"/>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a:extLst>
              <a:ext uri="{FF2B5EF4-FFF2-40B4-BE49-F238E27FC236}">
                <a16:creationId xmlns="" xmlns:a16="http://schemas.microsoft.com/office/drawing/2014/main" id="{74378CAD-0B16-4BE4-A22B-64077EE9629B}"/>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306994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2c21SkzJMf3frPXPAR_gZA.png">
            <a:extLst>
              <a:ext uri="{FF2B5EF4-FFF2-40B4-BE49-F238E27FC236}">
                <a16:creationId xmlns="" xmlns:a16="http://schemas.microsoft.com/office/drawing/2014/main" id="{30699278-1052-46CF-B650-0C2B1A02D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295">
            <a:extLst>
              <a:ext uri="{FF2B5EF4-FFF2-40B4-BE49-F238E27FC236}">
                <a16:creationId xmlns="" xmlns:a16="http://schemas.microsoft.com/office/drawing/2014/main" id="{88086DB4-3254-498C-8A17-BFAAAADC972A}"/>
              </a:ext>
            </a:extLst>
          </p:cNvPr>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OUTLIERS</a:t>
            </a:r>
            <a:endParaRPr sz="2800" b="1" dirty="0">
              <a:solidFill>
                <a:schemeClr val="dk1"/>
              </a:solidFill>
              <a:latin typeface="Calibri"/>
              <a:ea typeface="Calibri"/>
              <a:cs typeface="Calibri"/>
              <a:sym typeface="Calibri"/>
            </a:endParaRPr>
          </a:p>
        </p:txBody>
      </p:sp>
      <p:cxnSp>
        <p:nvCxnSpPr>
          <p:cNvPr id="9" name="Shape 296">
            <a:extLst>
              <a:ext uri="{FF2B5EF4-FFF2-40B4-BE49-F238E27FC236}">
                <a16:creationId xmlns="" xmlns:a16="http://schemas.microsoft.com/office/drawing/2014/main" id="{8FDEDE29-E11D-4287-83A8-D2B6AA8D37A7}"/>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10" name="Shape 297">
            <a:extLst>
              <a:ext uri="{FF2B5EF4-FFF2-40B4-BE49-F238E27FC236}">
                <a16:creationId xmlns="" xmlns:a16="http://schemas.microsoft.com/office/drawing/2014/main" id="{74378CAD-0B16-4BE4-A22B-64077EE9629B}"/>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044650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600/1*NRlqiZGQdsIyAu0KzP7LaQ.png">
            <a:extLst>
              <a:ext uri="{FF2B5EF4-FFF2-40B4-BE49-F238E27FC236}">
                <a16:creationId xmlns="" xmlns:a16="http://schemas.microsoft.com/office/drawing/2014/main" id="{E68D89D9-6225-4BB1-90BA-2CCAC72AC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51" y="387178"/>
            <a:ext cx="6472450" cy="6472450"/>
          </a:xfrm>
          <a:prstGeom prst="rect">
            <a:avLst/>
          </a:prstGeom>
          <a:noFill/>
          <a:extLst>
            <a:ext uri="{909E8E84-426E-40DD-AFC4-6F175D3DCCD1}">
              <a14:hiddenFill xmlns:a14="http://schemas.microsoft.com/office/drawing/2010/main">
                <a:solidFill>
                  <a:srgbClr val="FFFFFF"/>
                </a:solidFill>
              </a14:hiddenFill>
            </a:ext>
          </a:extLst>
        </p:spPr>
      </p:pic>
      <p:sp>
        <p:nvSpPr>
          <p:cNvPr id="3" name="Shape 295">
            <a:extLst>
              <a:ext uri="{FF2B5EF4-FFF2-40B4-BE49-F238E27FC236}">
                <a16:creationId xmlns="" xmlns:a16="http://schemas.microsoft.com/office/drawing/2014/main" id="{21B0352D-9CB7-446E-A04B-5F52D0968821}"/>
              </a:ext>
            </a:extLst>
          </p:cNvPr>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OUTLIERS</a:t>
            </a:r>
            <a:endParaRPr sz="2800" b="1" dirty="0">
              <a:solidFill>
                <a:schemeClr val="dk1"/>
              </a:solidFill>
              <a:latin typeface="Calibri"/>
              <a:ea typeface="Calibri"/>
              <a:cs typeface="Calibri"/>
              <a:sym typeface="Calibri"/>
            </a:endParaRPr>
          </a:p>
        </p:txBody>
      </p:sp>
      <p:cxnSp>
        <p:nvCxnSpPr>
          <p:cNvPr id="4" name="Shape 296">
            <a:extLst>
              <a:ext uri="{FF2B5EF4-FFF2-40B4-BE49-F238E27FC236}">
                <a16:creationId xmlns="" xmlns:a16="http://schemas.microsoft.com/office/drawing/2014/main" id="{BDBD4B8A-0519-42AD-B39C-7C4BB41238C6}"/>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a:extLst>
              <a:ext uri="{FF2B5EF4-FFF2-40B4-BE49-F238E27FC236}">
                <a16:creationId xmlns="" xmlns:a16="http://schemas.microsoft.com/office/drawing/2014/main" id="{49AC7198-69A7-425F-9626-37CCC8AFC0CE}"/>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20400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EBC1A21-3DB4-41FB-8809-DCD65ED603BF}"/>
              </a:ext>
            </a:extLst>
          </p:cNvPr>
          <p:cNvSpPr/>
          <p:nvPr/>
        </p:nvSpPr>
        <p:spPr>
          <a:xfrm>
            <a:off x="186016" y="1468455"/>
            <a:ext cx="8842764" cy="2031325"/>
          </a:xfrm>
          <a:prstGeom prst="rect">
            <a:avLst/>
          </a:prstGeom>
        </p:spPr>
        <p:txBody>
          <a:bodyPr wrap="square">
            <a:spAutoFit/>
          </a:bodyPr>
          <a:lstStyle/>
          <a:p>
            <a:pPr algn="just"/>
            <a:r>
              <a:rPr lang="en-US" sz="2800" i="1" dirty="0"/>
              <a:t>The features you use influence more than everything else the result. No algorithm alone, to my knowledge, can supplement the information gain given by correct </a:t>
            </a:r>
            <a:r>
              <a:rPr lang="en-US" sz="2800" b="1" i="1" dirty="0"/>
              <a:t>feature engineering</a:t>
            </a:r>
            <a:r>
              <a:rPr lang="en-US" sz="2800" i="1" dirty="0"/>
              <a:t>.</a:t>
            </a:r>
          </a:p>
          <a:p>
            <a:pPr algn="r"/>
            <a:r>
              <a:rPr lang="en-US" i="1" dirty="0"/>
              <a:t>— Luca </a:t>
            </a:r>
            <a:r>
              <a:rPr lang="en-US" i="1" dirty="0" err="1"/>
              <a:t>Massaron</a:t>
            </a:r>
            <a:endParaRPr lang="en-US" i="1" dirty="0"/>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229" y="735986"/>
            <a:ext cx="5449542" cy="5386027"/>
          </a:xfrm>
          <a:prstGeom prst="rect">
            <a:avLst/>
          </a:prstGeom>
        </p:spPr>
      </p:pic>
      <p:sp>
        <p:nvSpPr>
          <p:cNvPr id="3" name="Shape 295">
            <a:extLst>
              <a:ext uri="{FF2B5EF4-FFF2-40B4-BE49-F238E27FC236}">
                <a16:creationId xmlns="" xmlns:a16="http://schemas.microsoft.com/office/drawing/2014/main" id="{88086DB4-3254-498C-8A17-BFAAAADC972A}"/>
              </a:ext>
            </a:extLst>
          </p:cNvPr>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OUTLIERS</a:t>
            </a:r>
            <a:endParaRPr sz="2800" b="1" dirty="0">
              <a:solidFill>
                <a:schemeClr val="dk1"/>
              </a:solidFill>
              <a:latin typeface="Calibri"/>
              <a:ea typeface="Calibri"/>
              <a:cs typeface="Calibri"/>
              <a:sym typeface="Calibri"/>
            </a:endParaRPr>
          </a:p>
        </p:txBody>
      </p:sp>
      <p:cxnSp>
        <p:nvCxnSpPr>
          <p:cNvPr id="4" name="Shape 296">
            <a:extLst>
              <a:ext uri="{FF2B5EF4-FFF2-40B4-BE49-F238E27FC236}">
                <a16:creationId xmlns="" xmlns:a16="http://schemas.microsoft.com/office/drawing/2014/main" id="{8FDEDE29-E11D-4287-83A8-D2B6AA8D37A7}"/>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a:extLst>
              <a:ext uri="{FF2B5EF4-FFF2-40B4-BE49-F238E27FC236}">
                <a16:creationId xmlns="" xmlns:a16="http://schemas.microsoft.com/office/drawing/2014/main" id="{74378CAD-0B16-4BE4-A22B-64077EE9629B}"/>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733331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images-1.medium.com/max/2000/1*L-IHSSCQsTxXVUXmui5O6A.png">
            <a:extLst>
              <a:ext uri="{FF2B5EF4-FFF2-40B4-BE49-F238E27FC236}">
                <a16:creationId xmlns="" xmlns:a16="http://schemas.microsoft.com/office/drawing/2014/main" id="{0AAC41F9-55D7-43E9-B796-07FBC83E7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128713"/>
            <a:ext cx="9048750" cy="4600575"/>
          </a:xfrm>
          <a:prstGeom prst="rect">
            <a:avLst/>
          </a:prstGeom>
          <a:noFill/>
          <a:extLst>
            <a:ext uri="{909E8E84-426E-40DD-AFC4-6F175D3DCCD1}">
              <a14:hiddenFill xmlns:a14="http://schemas.microsoft.com/office/drawing/2010/main">
                <a:solidFill>
                  <a:srgbClr val="FFFFFF"/>
                </a:solidFill>
              </a14:hiddenFill>
            </a:ext>
          </a:extLst>
        </p:spPr>
      </p:pic>
      <p:sp>
        <p:nvSpPr>
          <p:cNvPr id="3" name="Shape 295">
            <a:extLst>
              <a:ext uri="{FF2B5EF4-FFF2-40B4-BE49-F238E27FC236}">
                <a16:creationId xmlns="" xmlns:a16="http://schemas.microsoft.com/office/drawing/2014/main" id="{21B0352D-9CB7-446E-A04B-5F52D0968821}"/>
              </a:ext>
            </a:extLst>
          </p:cNvPr>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OUTLIERS</a:t>
            </a:r>
            <a:endParaRPr sz="2800" b="1" dirty="0">
              <a:solidFill>
                <a:schemeClr val="dk1"/>
              </a:solidFill>
              <a:latin typeface="Calibri"/>
              <a:ea typeface="Calibri"/>
              <a:cs typeface="Calibri"/>
              <a:sym typeface="Calibri"/>
            </a:endParaRPr>
          </a:p>
        </p:txBody>
      </p:sp>
      <p:cxnSp>
        <p:nvCxnSpPr>
          <p:cNvPr id="4" name="Shape 296">
            <a:extLst>
              <a:ext uri="{FF2B5EF4-FFF2-40B4-BE49-F238E27FC236}">
                <a16:creationId xmlns="" xmlns:a16="http://schemas.microsoft.com/office/drawing/2014/main" id="{BDBD4B8A-0519-42AD-B39C-7C4BB41238C6}"/>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a:extLst>
              <a:ext uri="{FF2B5EF4-FFF2-40B4-BE49-F238E27FC236}">
                <a16:creationId xmlns="" xmlns:a16="http://schemas.microsoft.com/office/drawing/2014/main" id="{49AC7198-69A7-425F-9626-37CCC8AFC0CE}"/>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085318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8675" y="915941"/>
            <a:ext cx="8611340" cy="5509200"/>
          </a:xfrm>
          <a:prstGeom prst="rect">
            <a:avLst/>
          </a:prstGeom>
        </p:spPr>
        <p:txBody>
          <a:bodyPr wrap="square">
            <a:spAutoFit/>
          </a:bodyPr>
          <a:lstStyle/>
          <a:p>
            <a:pPr algn="just"/>
            <a:r>
              <a:rPr lang="en-US" sz="1600" b="1" dirty="0" smtClean="0">
                <a:latin typeface="+mj-lt"/>
              </a:rPr>
              <a:t>T</a:t>
            </a:r>
            <a:r>
              <a:rPr lang="en-US" sz="1600" dirty="0" smtClean="0">
                <a:latin typeface="+mj-lt"/>
              </a:rPr>
              <a:t>he </a:t>
            </a:r>
            <a:r>
              <a:rPr lang="en-US" sz="1600" dirty="0">
                <a:latin typeface="+mj-lt"/>
              </a:rPr>
              <a:t>best way to detect the outliers is to demonstrate the data visually. All other statistical methodologies are open to making mistakes, whereas visualizing the outliers gives a chance to take a decision with high precision. </a:t>
            </a:r>
            <a:endParaRPr lang="en-US" sz="1600" dirty="0" smtClean="0">
              <a:latin typeface="+mj-lt"/>
            </a:endParaRPr>
          </a:p>
          <a:p>
            <a:pPr algn="just"/>
            <a:endParaRPr lang="en-US" sz="1600" dirty="0">
              <a:latin typeface="+mj-lt"/>
            </a:endParaRPr>
          </a:p>
          <a:p>
            <a:pPr algn="just"/>
            <a:r>
              <a:rPr lang="en-US" sz="1600" dirty="0" smtClean="0">
                <a:latin typeface="+mj-lt"/>
              </a:rPr>
              <a:t>Statistical </a:t>
            </a:r>
            <a:r>
              <a:rPr lang="en-US" sz="1600" dirty="0">
                <a:latin typeface="+mj-lt"/>
              </a:rPr>
              <a:t>methodologies are less </a:t>
            </a:r>
            <a:r>
              <a:rPr lang="en-US" sz="1600" dirty="0" smtClean="0">
                <a:latin typeface="+mj-lt"/>
              </a:rPr>
              <a:t>precise, </a:t>
            </a:r>
            <a:r>
              <a:rPr lang="en-US" sz="1600" dirty="0">
                <a:latin typeface="+mj-lt"/>
              </a:rPr>
              <a:t>but on the other hand, they have a superiority, they are fast. Here I will list two different ways of handling outliers. These will detect them using </a:t>
            </a:r>
            <a:r>
              <a:rPr lang="en-US" sz="1600" b="1" dirty="0">
                <a:latin typeface="+mj-lt"/>
              </a:rPr>
              <a:t>standard deviation</a:t>
            </a:r>
            <a:r>
              <a:rPr lang="en-US" sz="1600" dirty="0">
                <a:latin typeface="+mj-lt"/>
              </a:rPr>
              <a:t>, and </a:t>
            </a:r>
            <a:r>
              <a:rPr lang="en-US" sz="1600" b="1" dirty="0">
                <a:latin typeface="+mj-lt"/>
              </a:rPr>
              <a:t>percentiles</a:t>
            </a:r>
            <a:r>
              <a:rPr lang="en-US" sz="1600" dirty="0" smtClean="0">
                <a:latin typeface="+mj-lt"/>
              </a:rPr>
              <a:t>.</a:t>
            </a:r>
          </a:p>
          <a:p>
            <a:pPr algn="just"/>
            <a:endParaRPr lang="en-US" sz="1600" dirty="0">
              <a:latin typeface="+mj-lt"/>
            </a:endParaRPr>
          </a:p>
          <a:p>
            <a:pPr marL="285750" indent="-285750" algn="just">
              <a:buFont typeface="Wingdings" panose="05000000000000000000" pitchFamily="2" charset="2"/>
              <a:buChar char="ü"/>
            </a:pPr>
            <a:r>
              <a:rPr lang="en-US" sz="1600" b="1" dirty="0">
                <a:latin typeface="medium-content-sans-serif-font"/>
              </a:rPr>
              <a:t>Outlier Detection with Standard </a:t>
            </a:r>
            <a:r>
              <a:rPr lang="en-US" sz="1600" b="1" dirty="0" smtClean="0">
                <a:latin typeface="medium-content-sans-serif-font"/>
              </a:rPr>
              <a:t>Deviation. </a:t>
            </a:r>
            <a:r>
              <a:rPr lang="en-US" sz="1600" dirty="0" smtClean="0">
                <a:latin typeface="medium-content-serif-font"/>
              </a:rPr>
              <a:t>If </a:t>
            </a:r>
            <a:r>
              <a:rPr lang="en-US" sz="1600" dirty="0">
                <a:latin typeface="medium-content-serif-font"/>
              </a:rPr>
              <a:t>a value has a distance to the average higher than </a:t>
            </a:r>
            <a:r>
              <a:rPr lang="en-US" sz="1600" b="1" i="1" dirty="0">
                <a:latin typeface="medium-content-serif-font"/>
              </a:rPr>
              <a:t>x * standard deviation</a:t>
            </a:r>
            <a:r>
              <a:rPr lang="en-US" sz="1600" b="1" dirty="0">
                <a:latin typeface="medium-content-serif-font"/>
              </a:rPr>
              <a:t>, </a:t>
            </a:r>
            <a:r>
              <a:rPr lang="en-US" sz="1600" dirty="0">
                <a:latin typeface="medium-content-serif-font"/>
              </a:rPr>
              <a:t>it can be assumed as an outlier. Then what </a:t>
            </a:r>
            <a:r>
              <a:rPr lang="en-US" sz="1600" b="1" dirty="0">
                <a:latin typeface="medium-content-serif-font"/>
              </a:rPr>
              <a:t>x </a:t>
            </a:r>
            <a:r>
              <a:rPr lang="en-US" sz="1600" dirty="0">
                <a:latin typeface="medium-content-serif-font"/>
              </a:rPr>
              <a:t>should </a:t>
            </a:r>
            <a:r>
              <a:rPr lang="en-US" sz="1600" dirty="0" smtClean="0">
                <a:latin typeface="medium-content-serif-font"/>
              </a:rPr>
              <a:t>be?. There </a:t>
            </a:r>
            <a:r>
              <a:rPr lang="en-US" sz="1600" dirty="0">
                <a:latin typeface="medium-content-serif-font"/>
              </a:rPr>
              <a:t>is no trivial solution for x, but usually, a value between 2 and 4 seems practical</a:t>
            </a:r>
            <a:r>
              <a:rPr lang="en-US" sz="1600" dirty="0" smtClean="0">
                <a:latin typeface="medium-content-serif-font"/>
              </a:rPr>
              <a:t>.</a:t>
            </a:r>
          </a:p>
          <a:p>
            <a:pPr marL="285750" indent="-285750" algn="just">
              <a:buFont typeface="Wingdings" panose="05000000000000000000" pitchFamily="2" charset="2"/>
              <a:buChar char="ü"/>
            </a:pPr>
            <a:endParaRPr lang="en-US" sz="1600" dirty="0">
              <a:latin typeface="medium-content-serif-font"/>
            </a:endParaRPr>
          </a:p>
          <a:p>
            <a:pPr marL="285750" indent="-285750" algn="just">
              <a:buFont typeface="Wingdings" panose="05000000000000000000" pitchFamily="2" charset="2"/>
              <a:buChar char="ü"/>
            </a:pPr>
            <a:r>
              <a:rPr lang="en-US" sz="1600" b="1" dirty="0">
                <a:latin typeface="medium-content-sans-serif-font"/>
              </a:rPr>
              <a:t>Outlier Detection with </a:t>
            </a:r>
            <a:r>
              <a:rPr lang="en-US" sz="1600" b="1" dirty="0" smtClean="0">
                <a:latin typeface="medium-content-sans-serif-font"/>
              </a:rPr>
              <a:t>Percentiles. </a:t>
            </a:r>
            <a:r>
              <a:rPr lang="en-US" sz="1600" dirty="0" smtClean="0">
                <a:latin typeface="medium-content-serif-font"/>
              </a:rPr>
              <a:t>Another </a:t>
            </a:r>
            <a:r>
              <a:rPr lang="en-US" sz="1600" dirty="0">
                <a:latin typeface="medium-content-serif-font"/>
              </a:rPr>
              <a:t>mathematical method to detect outliers is to use percentiles. You can assume a certain percent of the value from the top or the bottom as an outlier. The key point is here to set the percentage value once again, and this depends on the distribution of your data as mentioned earlier</a:t>
            </a:r>
            <a:r>
              <a:rPr lang="en-US" sz="1600" dirty="0" smtClean="0">
                <a:latin typeface="medium-content-serif-font"/>
              </a:rPr>
              <a:t>. Additionally</a:t>
            </a:r>
            <a:r>
              <a:rPr lang="en-US" sz="1600" dirty="0">
                <a:latin typeface="medium-content-serif-font"/>
              </a:rPr>
              <a:t>, a common mistake is using the percentiles according to the range of the data. In other words, if your data </a:t>
            </a:r>
            <a:r>
              <a:rPr lang="en-US" sz="1600" dirty="0" smtClean="0">
                <a:latin typeface="medium-content-serif-font"/>
              </a:rPr>
              <a:t>ranges from</a:t>
            </a:r>
            <a:r>
              <a:rPr lang="en-US" sz="1600" dirty="0">
                <a:latin typeface="medium-content-serif-font"/>
              </a:rPr>
              <a:t> </a:t>
            </a:r>
            <a:r>
              <a:rPr lang="en-US" sz="1600" b="1" dirty="0">
                <a:latin typeface="medium-content-serif-font"/>
              </a:rPr>
              <a:t>0</a:t>
            </a:r>
            <a:r>
              <a:rPr lang="en-US" sz="1600" dirty="0">
                <a:latin typeface="medium-content-serif-font"/>
              </a:rPr>
              <a:t> to </a:t>
            </a:r>
            <a:r>
              <a:rPr lang="en-US" sz="1600" b="1" dirty="0">
                <a:latin typeface="medium-content-serif-font"/>
              </a:rPr>
              <a:t>100</a:t>
            </a:r>
            <a:r>
              <a:rPr lang="en-US" sz="1600" dirty="0">
                <a:latin typeface="medium-content-serif-font"/>
              </a:rPr>
              <a:t>, your top </a:t>
            </a:r>
            <a:r>
              <a:rPr lang="en-US" sz="1600" b="1" dirty="0">
                <a:latin typeface="medium-content-serif-font"/>
              </a:rPr>
              <a:t>5%</a:t>
            </a:r>
            <a:r>
              <a:rPr lang="en-US" sz="1600" dirty="0">
                <a:latin typeface="medium-content-serif-font"/>
              </a:rPr>
              <a:t> is not the values between </a:t>
            </a:r>
            <a:r>
              <a:rPr lang="en-US" sz="1600" b="1" dirty="0">
                <a:latin typeface="medium-content-serif-font"/>
              </a:rPr>
              <a:t>96</a:t>
            </a:r>
            <a:r>
              <a:rPr lang="en-US" sz="1600" dirty="0">
                <a:latin typeface="medium-content-serif-font"/>
              </a:rPr>
              <a:t> and </a:t>
            </a:r>
            <a:r>
              <a:rPr lang="en-US" sz="1600" b="1" dirty="0">
                <a:latin typeface="medium-content-serif-font"/>
              </a:rPr>
              <a:t>100</a:t>
            </a:r>
            <a:r>
              <a:rPr lang="en-US" sz="1600" dirty="0">
                <a:latin typeface="medium-content-serif-font"/>
              </a:rPr>
              <a:t>. Top </a:t>
            </a:r>
            <a:r>
              <a:rPr lang="en-US" sz="1600" b="1" dirty="0">
                <a:latin typeface="medium-content-serif-font"/>
              </a:rPr>
              <a:t>5%</a:t>
            </a:r>
            <a:r>
              <a:rPr lang="en-US" sz="1600" dirty="0">
                <a:latin typeface="medium-content-serif-font"/>
              </a:rPr>
              <a:t> means here the values that are out of the </a:t>
            </a:r>
            <a:r>
              <a:rPr lang="en-US" sz="1600" b="1" dirty="0">
                <a:latin typeface="medium-content-serif-font"/>
              </a:rPr>
              <a:t>95th</a:t>
            </a:r>
            <a:r>
              <a:rPr lang="en-US" sz="1600" dirty="0">
                <a:latin typeface="medium-content-serif-font"/>
              </a:rPr>
              <a:t> percentile of data.</a:t>
            </a:r>
          </a:p>
          <a:p>
            <a:pPr algn="just"/>
            <a:endParaRPr lang="en-US" sz="1600" dirty="0">
              <a:latin typeface="medium-content-serif-font"/>
            </a:endParaRPr>
          </a:p>
          <a:p>
            <a:pPr algn="just"/>
            <a:endParaRPr lang="en-US" sz="1600" dirty="0">
              <a:latin typeface="+mj-lt"/>
            </a:endParaRPr>
          </a:p>
        </p:txBody>
      </p:sp>
      <p:sp>
        <p:nvSpPr>
          <p:cNvPr id="3" name="Shape 295">
            <a:extLst>
              <a:ext uri="{FF2B5EF4-FFF2-40B4-BE49-F238E27FC236}">
                <a16:creationId xmlns="" xmlns:a16="http://schemas.microsoft.com/office/drawing/2014/main" id="{21B0352D-9CB7-446E-A04B-5F52D0968821}"/>
              </a:ext>
            </a:extLst>
          </p:cNvPr>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OUTLIERS</a:t>
            </a:r>
            <a:endParaRPr sz="2800" b="1" dirty="0">
              <a:solidFill>
                <a:schemeClr val="dk1"/>
              </a:solidFill>
              <a:latin typeface="Calibri"/>
              <a:ea typeface="Calibri"/>
              <a:cs typeface="Calibri"/>
              <a:sym typeface="Calibri"/>
            </a:endParaRPr>
          </a:p>
        </p:txBody>
      </p:sp>
      <p:cxnSp>
        <p:nvCxnSpPr>
          <p:cNvPr id="4" name="Shape 296">
            <a:extLst>
              <a:ext uri="{FF2B5EF4-FFF2-40B4-BE49-F238E27FC236}">
                <a16:creationId xmlns="" xmlns:a16="http://schemas.microsoft.com/office/drawing/2014/main" id="{BDBD4B8A-0519-42AD-B39C-7C4BB41238C6}"/>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a:extLst>
              <a:ext uri="{FF2B5EF4-FFF2-40B4-BE49-F238E27FC236}">
                <a16:creationId xmlns="" xmlns:a16="http://schemas.microsoft.com/office/drawing/2014/main" id="{49AC7198-69A7-425F-9626-37CCC8AFC0CE}"/>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412564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981/0*XWta_U67Nv9udf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34" y="1030459"/>
            <a:ext cx="8692092" cy="2489784"/>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33">
            <a:extLst>
              <a:ext uri="{FF2B5EF4-FFF2-40B4-BE49-F238E27FC236}">
                <a16:creationId xmlns="" xmlns:a16="http://schemas.microsoft.com/office/drawing/2014/main" id="{1449F5D2-7512-42B7-82C1-00E5CE69830F}"/>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smtClean="0">
                <a:solidFill>
                  <a:schemeClr val="dk1"/>
                </a:solidFill>
                <a:latin typeface="Calibri"/>
                <a:ea typeface="Calibri"/>
                <a:cs typeface="Calibri"/>
                <a:sym typeface="Calibri"/>
              </a:rPr>
              <a:t>BINNING</a:t>
            </a:r>
            <a:endParaRPr sz="2800" b="1" dirty="0">
              <a:solidFill>
                <a:schemeClr val="dk1"/>
              </a:solidFill>
              <a:latin typeface="Calibri"/>
              <a:ea typeface="Calibri"/>
              <a:cs typeface="Calibri"/>
              <a:sym typeface="Calibri"/>
            </a:endParaRPr>
          </a:p>
        </p:txBody>
      </p:sp>
      <p:cxnSp>
        <p:nvCxnSpPr>
          <p:cNvPr id="6" name="Shape 134">
            <a:extLst>
              <a:ext uri="{FF2B5EF4-FFF2-40B4-BE49-F238E27FC236}">
                <a16:creationId xmlns="" xmlns:a16="http://schemas.microsoft.com/office/drawing/2014/main" id="{8F1AAECE-036D-45A7-A1AA-E9EC2979DFDF}"/>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35">
            <a:extLst>
              <a:ext uri="{FF2B5EF4-FFF2-40B4-BE49-F238E27FC236}">
                <a16:creationId xmlns="" xmlns:a16="http://schemas.microsoft.com/office/drawing/2014/main" id="{6B164319-8C69-40B1-AEF0-1824A9180BA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8" name="Rectangle 1"/>
          <p:cNvSpPr>
            <a:spLocks noChangeArrowheads="1"/>
          </p:cNvSpPr>
          <p:nvPr/>
        </p:nvSpPr>
        <p:spPr bwMode="auto">
          <a:xfrm>
            <a:off x="195391" y="3471770"/>
            <a:ext cx="8373533" cy="229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55488" rIns="0" bIns="0" numCol="2"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b="1" i="0" u="none" strike="noStrike" cap="none" normalizeH="0" baseline="0" dirty="0" smtClean="0">
              <a:ln>
                <a:noFill/>
              </a:ln>
              <a:solidFill>
                <a:schemeClr val="tx1"/>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b="1" i="0" u="none" strike="noStrike" cap="none" normalizeH="0" baseline="0" dirty="0" smtClean="0">
                <a:ln>
                  <a:noFill/>
                </a:ln>
                <a:solidFill>
                  <a:schemeClr val="tx1"/>
                </a:solidFill>
                <a:effectLst/>
                <a:latin typeface="Menlo"/>
              </a:rPr>
              <a:t>#</a:t>
            </a:r>
            <a:r>
              <a:rPr kumimoji="0" lang="es-CO" b="1" i="0" u="none" strike="noStrike" cap="none" normalizeH="0" baseline="0" dirty="0" err="1" smtClean="0">
                <a:ln>
                  <a:noFill/>
                </a:ln>
                <a:solidFill>
                  <a:schemeClr val="tx1"/>
                </a:solidFill>
                <a:effectLst/>
                <a:latin typeface="Menlo"/>
              </a:rPr>
              <a:t>Numerical</a:t>
            </a:r>
            <a:r>
              <a:rPr kumimoji="0" lang="es-CO" b="1" i="0" u="none" strike="noStrike" cap="none" normalizeH="0" baseline="0" dirty="0" smtClean="0">
                <a:ln>
                  <a:noFill/>
                </a:ln>
                <a:solidFill>
                  <a:schemeClr val="tx1"/>
                </a:solidFill>
                <a:effectLst/>
                <a:latin typeface="Menlo"/>
              </a:rPr>
              <a:t> </a:t>
            </a:r>
            <a:r>
              <a:rPr kumimoji="0" lang="es-CO" b="1" i="0" u="none" strike="noStrike" cap="none" normalizeH="0" baseline="0" dirty="0" err="1" smtClean="0">
                <a:ln>
                  <a:noFill/>
                </a:ln>
                <a:solidFill>
                  <a:schemeClr val="tx1"/>
                </a:solidFill>
                <a:effectLst/>
                <a:latin typeface="Menlo"/>
              </a:rPr>
              <a:t>Binning</a:t>
            </a:r>
            <a:r>
              <a:rPr kumimoji="0" lang="es-CO" b="1" i="0" u="none" strike="noStrike" cap="none" normalizeH="0" baseline="0" dirty="0" smtClean="0">
                <a:ln>
                  <a:noFill/>
                </a:ln>
                <a:solidFill>
                  <a:schemeClr val="tx1"/>
                </a:solidFill>
                <a:effectLst/>
                <a:latin typeface="Menlo"/>
              </a:rPr>
              <a:t> </a:t>
            </a:r>
            <a:r>
              <a:rPr kumimoji="0" lang="es-CO" b="1" i="0" u="none" strike="noStrike" cap="none" normalizeH="0" baseline="0" dirty="0" err="1" smtClean="0">
                <a:ln>
                  <a:noFill/>
                </a:ln>
                <a:solidFill>
                  <a:schemeClr val="tx1"/>
                </a:solidFill>
                <a:effectLst/>
                <a:latin typeface="Menlo"/>
              </a:rPr>
              <a:t>ExampleValue</a:t>
            </a:r>
            <a:r>
              <a:rPr kumimoji="0" lang="es-CO" b="1" i="0" u="none" strike="noStrike" cap="none" normalizeH="0" baseline="0" dirty="0" smtClean="0">
                <a:ln>
                  <a:noFill/>
                </a:ln>
                <a:solidFill>
                  <a:schemeClr val="tx1"/>
                </a:solidFill>
                <a:effectLst/>
                <a:latin typeface="Menlo"/>
              </a:rPr>
              <a:t> </a:t>
            </a:r>
            <a:r>
              <a:rPr kumimoji="0" lang="es-CO" b="1" i="0" u="none" strike="noStrike" cap="none" normalizeH="0" baseline="0" dirty="0" err="1" smtClean="0">
                <a:ln>
                  <a:noFill/>
                </a:ln>
                <a:solidFill>
                  <a:schemeClr val="tx1"/>
                </a:solidFill>
                <a:effectLst/>
                <a:latin typeface="Menlo"/>
              </a:rPr>
              <a:t>Bin</a:t>
            </a:r>
            <a:r>
              <a:rPr kumimoji="0" lang="es-CO" b="0" i="0" u="none" strike="noStrike" cap="none" normalizeH="0" baseline="0" dirty="0" smtClean="0">
                <a:ln>
                  <a:noFill/>
                </a:ln>
                <a:solidFill>
                  <a:schemeClr val="tx1"/>
                </a:solidFill>
                <a:effectLst/>
                <a:latin typeface="Menlo"/>
              </a:rPr>
              <a:t> </a:t>
            </a:r>
            <a:br>
              <a:rPr kumimoji="0" lang="es-CO" b="0" i="0" u="none" strike="noStrike" cap="none" normalizeH="0" baseline="0" dirty="0" smtClean="0">
                <a:ln>
                  <a:noFill/>
                </a:ln>
                <a:solidFill>
                  <a:schemeClr val="tx1"/>
                </a:solidFill>
                <a:effectLst/>
                <a:latin typeface="Menlo"/>
              </a:rPr>
            </a:br>
            <a:r>
              <a:rPr kumimoji="0" lang="es-CO" b="0" i="0" u="none" strike="noStrike" cap="none" normalizeH="0" baseline="0" dirty="0" smtClean="0">
                <a:ln>
                  <a:noFill/>
                </a:ln>
                <a:solidFill>
                  <a:schemeClr val="tx1"/>
                </a:solidFill>
                <a:effectLst/>
                <a:latin typeface="Menlo"/>
              </a:rPr>
              <a:t>0-30 -&gt; </a:t>
            </a:r>
            <a:r>
              <a:rPr kumimoji="0" lang="es-CO" b="0" i="0" u="none" strike="noStrike" cap="none" normalizeH="0" baseline="0" dirty="0" err="1" smtClean="0">
                <a:ln>
                  <a:noFill/>
                </a:ln>
                <a:solidFill>
                  <a:schemeClr val="tx1"/>
                </a:solidFill>
                <a:effectLst/>
                <a:latin typeface="Menlo"/>
              </a:rPr>
              <a:t>Low</a:t>
            </a:r>
            <a:r>
              <a:rPr kumimoji="0" lang="es-CO" b="0" i="0" u="none" strike="noStrike" cap="none" normalizeH="0" baseline="0" dirty="0" smtClean="0">
                <a:ln>
                  <a:noFill/>
                </a:ln>
                <a:solidFill>
                  <a:schemeClr val="tx1"/>
                </a:solidFill>
                <a:effectLst/>
                <a:latin typeface="Menlo"/>
              </a:rPr>
              <a:t> </a:t>
            </a:r>
            <a:br>
              <a:rPr kumimoji="0" lang="es-CO" b="0" i="0" u="none" strike="noStrike" cap="none" normalizeH="0" baseline="0" dirty="0" smtClean="0">
                <a:ln>
                  <a:noFill/>
                </a:ln>
                <a:solidFill>
                  <a:schemeClr val="tx1"/>
                </a:solidFill>
                <a:effectLst/>
                <a:latin typeface="Menlo"/>
              </a:rPr>
            </a:br>
            <a:r>
              <a:rPr kumimoji="0" lang="es-CO" b="0" i="0" u="none" strike="noStrike" cap="none" normalizeH="0" baseline="0" dirty="0" smtClean="0">
                <a:ln>
                  <a:noFill/>
                </a:ln>
                <a:solidFill>
                  <a:schemeClr val="tx1"/>
                </a:solidFill>
                <a:effectLst/>
                <a:latin typeface="Menlo"/>
              </a:rPr>
              <a:t>31-70 -&gt; </a:t>
            </a:r>
            <a:r>
              <a:rPr kumimoji="0" lang="es-CO" b="0" i="0" u="none" strike="noStrike" cap="none" normalizeH="0" baseline="0" dirty="0" err="1" smtClean="0">
                <a:ln>
                  <a:noFill/>
                </a:ln>
                <a:solidFill>
                  <a:schemeClr val="tx1"/>
                </a:solidFill>
                <a:effectLst/>
                <a:latin typeface="Menlo"/>
              </a:rPr>
              <a:t>Mid</a:t>
            </a:r>
            <a:r>
              <a:rPr kumimoji="0" lang="es-CO" b="0" i="0" u="none" strike="noStrike" cap="none" normalizeH="0" baseline="0" dirty="0" smtClean="0">
                <a:ln>
                  <a:noFill/>
                </a:ln>
                <a:solidFill>
                  <a:schemeClr val="tx1"/>
                </a:solidFill>
                <a:effectLst/>
                <a:latin typeface="Menlo"/>
              </a:rPr>
              <a:t> </a:t>
            </a:r>
            <a:br>
              <a:rPr kumimoji="0" lang="es-CO" b="0" i="0" u="none" strike="noStrike" cap="none" normalizeH="0" baseline="0" dirty="0" smtClean="0">
                <a:ln>
                  <a:noFill/>
                </a:ln>
                <a:solidFill>
                  <a:schemeClr val="tx1"/>
                </a:solidFill>
                <a:effectLst/>
                <a:latin typeface="Menlo"/>
              </a:rPr>
            </a:br>
            <a:r>
              <a:rPr kumimoji="0" lang="es-CO" b="0" i="0" u="none" strike="noStrike" cap="none" normalizeH="0" baseline="0" dirty="0" smtClean="0">
                <a:ln>
                  <a:noFill/>
                </a:ln>
                <a:solidFill>
                  <a:schemeClr val="tx1"/>
                </a:solidFill>
                <a:effectLst/>
                <a:latin typeface="Menlo"/>
              </a:rPr>
              <a:t>71-100 -&gt; High</a:t>
            </a:r>
          </a:p>
          <a:p>
            <a:pPr marL="0" marR="0" lvl="0" indent="0" algn="l" defTabSz="914400" rtl="0" eaLnBrk="0" fontAlgn="base" latinLnBrk="0" hangingPunct="0">
              <a:lnSpc>
                <a:spcPct val="100000"/>
              </a:lnSpc>
              <a:spcBef>
                <a:spcPct val="0"/>
              </a:spcBef>
              <a:spcAft>
                <a:spcPct val="0"/>
              </a:spcAft>
              <a:buClrTx/>
              <a:buSzTx/>
              <a:buFontTx/>
              <a:buNone/>
              <a:tabLst/>
            </a:pPr>
            <a:endParaRPr lang="es-CO" dirty="0" smtClean="0">
              <a:solidFill>
                <a:schemeClr val="tx1"/>
              </a:solidFill>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dirty="0">
              <a:solidFill>
                <a:schemeClr val="tx1"/>
              </a:solidFill>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dirty="0" smtClean="0">
              <a:solidFill>
                <a:schemeClr val="tx1"/>
              </a:solidFill>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dirty="0">
              <a:solidFill>
                <a:schemeClr val="tx1"/>
              </a:solidFill>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dirty="0" smtClean="0">
              <a:solidFill>
                <a:schemeClr val="tx1"/>
              </a:solidFill>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b="1" i="0" u="none" strike="noStrike" cap="none" normalizeH="0" baseline="0" dirty="0" smtClean="0">
                <a:ln>
                  <a:noFill/>
                </a:ln>
                <a:solidFill>
                  <a:schemeClr val="tx1"/>
                </a:solidFill>
                <a:effectLst/>
                <a:latin typeface="Menlo"/>
              </a:rPr>
              <a:t>#</a:t>
            </a:r>
            <a:r>
              <a:rPr kumimoji="0" lang="es-CO" b="1" i="0" u="none" strike="noStrike" cap="none" normalizeH="0" baseline="0" dirty="0" err="1" smtClean="0">
                <a:ln>
                  <a:noFill/>
                </a:ln>
                <a:solidFill>
                  <a:schemeClr val="tx1"/>
                </a:solidFill>
                <a:effectLst/>
                <a:latin typeface="Menlo"/>
              </a:rPr>
              <a:t>Categorical</a:t>
            </a:r>
            <a:r>
              <a:rPr kumimoji="0" lang="es-CO" b="1" i="0" u="none" strike="noStrike" cap="none" normalizeH="0" baseline="0" dirty="0" smtClean="0">
                <a:ln>
                  <a:noFill/>
                </a:ln>
                <a:solidFill>
                  <a:schemeClr val="tx1"/>
                </a:solidFill>
                <a:effectLst/>
                <a:latin typeface="Menlo"/>
              </a:rPr>
              <a:t> </a:t>
            </a:r>
            <a:r>
              <a:rPr kumimoji="0" lang="es-CO" b="1" i="0" u="none" strike="noStrike" cap="none" normalizeH="0" baseline="0" dirty="0" err="1" smtClean="0">
                <a:ln>
                  <a:noFill/>
                </a:ln>
                <a:solidFill>
                  <a:schemeClr val="tx1"/>
                </a:solidFill>
                <a:effectLst/>
                <a:latin typeface="Menlo"/>
              </a:rPr>
              <a:t>Binning</a:t>
            </a:r>
            <a:r>
              <a:rPr kumimoji="0" lang="es-CO" b="1" i="0" u="none" strike="noStrike" cap="none" normalizeH="0" baseline="0" dirty="0" smtClean="0">
                <a:ln>
                  <a:noFill/>
                </a:ln>
                <a:solidFill>
                  <a:schemeClr val="tx1"/>
                </a:solidFill>
                <a:effectLst/>
                <a:latin typeface="Menlo"/>
              </a:rPr>
              <a:t> </a:t>
            </a:r>
            <a:r>
              <a:rPr kumimoji="0" lang="es-CO" b="1" i="0" u="none" strike="noStrike" cap="none" normalizeH="0" baseline="0" dirty="0" err="1" smtClean="0">
                <a:ln>
                  <a:noFill/>
                </a:ln>
                <a:solidFill>
                  <a:schemeClr val="tx1"/>
                </a:solidFill>
                <a:effectLst/>
                <a:latin typeface="Menlo"/>
              </a:rPr>
              <a:t>ExampleValue</a:t>
            </a:r>
            <a:r>
              <a:rPr kumimoji="0" lang="es-CO" b="1" i="0" u="none" strike="noStrike" cap="none" normalizeH="0" baseline="0" dirty="0" smtClean="0">
                <a:ln>
                  <a:noFill/>
                </a:ln>
                <a:solidFill>
                  <a:schemeClr val="tx1"/>
                </a:solidFill>
                <a:effectLst/>
                <a:latin typeface="Menlo"/>
              </a:rPr>
              <a:t> </a:t>
            </a:r>
            <a:r>
              <a:rPr kumimoji="0" lang="es-CO" b="1" i="0" u="none" strike="noStrike" cap="none" normalizeH="0" baseline="0" dirty="0" err="1" smtClean="0">
                <a:ln>
                  <a:noFill/>
                </a:ln>
                <a:solidFill>
                  <a:schemeClr val="tx1"/>
                </a:solidFill>
                <a:effectLst/>
                <a:latin typeface="Menlo"/>
              </a:rPr>
              <a:t>Bin</a:t>
            </a:r>
            <a:r>
              <a:rPr kumimoji="0" lang="es-CO" b="0" i="0" u="none" strike="noStrike" cap="none" normalizeH="0" baseline="0" dirty="0" smtClean="0">
                <a:ln>
                  <a:noFill/>
                </a:ln>
                <a:solidFill>
                  <a:schemeClr val="tx1"/>
                </a:solidFill>
                <a:effectLst/>
                <a:latin typeface="Menlo"/>
              </a:rPr>
              <a:t> </a:t>
            </a:r>
            <a:br>
              <a:rPr kumimoji="0" lang="es-CO" b="0" i="0" u="none" strike="noStrike" cap="none" normalizeH="0" baseline="0" dirty="0" smtClean="0">
                <a:ln>
                  <a:noFill/>
                </a:ln>
                <a:solidFill>
                  <a:schemeClr val="tx1"/>
                </a:solidFill>
                <a:effectLst/>
                <a:latin typeface="Menlo"/>
              </a:rPr>
            </a:br>
            <a:r>
              <a:rPr kumimoji="0" lang="es-CO" b="0" i="0" u="none" strike="noStrike" cap="none" normalizeH="0" baseline="0" dirty="0" err="1" smtClean="0">
                <a:ln>
                  <a:noFill/>
                </a:ln>
                <a:solidFill>
                  <a:schemeClr val="tx1"/>
                </a:solidFill>
                <a:effectLst/>
                <a:latin typeface="Menlo"/>
              </a:rPr>
              <a:t>Spain</a:t>
            </a:r>
            <a:r>
              <a:rPr kumimoji="0" lang="es-CO" b="0" i="0" u="none" strike="noStrike" cap="none" normalizeH="0" baseline="0" dirty="0" smtClean="0">
                <a:ln>
                  <a:noFill/>
                </a:ln>
                <a:solidFill>
                  <a:schemeClr val="tx1"/>
                </a:solidFill>
                <a:effectLst/>
                <a:latin typeface="Menlo"/>
              </a:rPr>
              <a:t> -&gt; </a:t>
            </a:r>
            <a:r>
              <a:rPr kumimoji="0" lang="es-CO" b="0" i="0" u="none" strike="noStrike" cap="none" normalizeH="0" baseline="0" dirty="0" err="1" smtClean="0">
                <a:ln>
                  <a:noFill/>
                </a:ln>
                <a:solidFill>
                  <a:schemeClr val="tx1"/>
                </a:solidFill>
                <a:effectLst/>
                <a:latin typeface="Menlo"/>
              </a:rPr>
              <a:t>Europe</a:t>
            </a:r>
            <a:r>
              <a:rPr kumimoji="0" lang="es-CO" b="0" i="0" u="none" strike="noStrike" cap="none" normalizeH="0" baseline="0" dirty="0" smtClean="0">
                <a:ln>
                  <a:noFill/>
                </a:ln>
                <a:solidFill>
                  <a:schemeClr val="tx1"/>
                </a:solidFill>
                <a:effectLst/>
                <a:latin typeface="Menlo"/>
              </a:rPr>
              <a:t> </a:t>
            </a:r>
            <a:br>
              <a:rPr kumimoji="0" lang="es-CO" b="0" i="0" u="none" strike="noStrike" cap="none" normalizeH="0" baseline="0" dirty="0" smtClean="0">
                <a:ln>
                  <a:noFill/>
                </a:ln>
                <a:solidFill>
                  <a:schemeClr val="tx1"/>
                </a:solidFill>
                <a:effectLst/>
                <a:latin typeface="Menlo"/>
              </a:rPr>
            </a:br>
            <a:r>
              <a:rPr kumimoji="0" lang="es-CO" b="0" i="0" u="none" strike="noStrike" cap="none" normalizeH="0" baseline="0" dirty="0" err="1" smtClean="0">
                <a:ln>
                  <a:noFill/>
                </a:ln>
                <a:solidFill>
                  <a:schemeClr val="tx1"/>
                </a:solidFill>
                <a:effectLst/>
                <a:latin typeface="Menlo"/>
              </a:rPr>
              <a:t>Italy</a:t>
            </a:r>
            <a:r>
              <a:rPr kumimoji="0" lang="es-CO" b="0" i="0" u="none" strike="noStrike" cap="none" normalizeH="0" baseline="0" dirty="0" smtClean="0">
                <a:ln>
                  <a:noFill/>
                </a:ln>
                <a:solidFill>
                  <a:schemeClr val="tx1"/>
                </a:solidFill>
                <a:effectLst/>
                <a:latin typeface="Menlo"/>
              </a:rPr>
              <a:t> -&gt; </a:t>
            </a:r>
            <a:r>
              <a:rPr kumimoji="0" lang="es-CO" b="0" i="0" u="none" strike="noStrike" cap="none" normalizeH="0" baseline="0" dirty="0" err="1" smtClean="0">
                <a:ln>
                  <a:noFill/>
                </a:ln>
                <a:solidFill>
                  <a:schemeClr val="tx1"/>
                </a:solidFill>
                <a:effectLst/>
                <a:latin typeface="Menlo"/>
              </a:rPr>
              <a:t>Europe</a:t>
            </a:r>
            <a:r>
              <a:rPr kumimoji="0" lang="es-CO" b="0" i="0" u="none" strike="noStrike" cap="none" normalizeH="0" baseline="0" dirty="0" smtClean="0">
                <a:ln>
                  <a:noFill/>
                </a:ln>
                <a:solidFill>
                  <a:schemeClr val="tx1"/>
                </a:solidFill>
                <a:effectLst/>
                <a:latin typeface="Menlo"/>
              </a:rPr>
              <a:t> </a:t>
            </a:r>
            <a:br>
              <a:rPr kumimoji="0" lang="es-CO" b="0" i="0" u="none" strike="noStrike" cap="none" normalizeH="0" baseline="0" dirty="0" smtClean="0">
                <a:ln>
                  <a:noFill/>
                </a:ln>
                <a:solidFill>
                  <a:schemeClr val="tx1"/>
                </a:solidFill>
                <a:effectLst/>
                <a:latin typeface="Menlo"/>
              </a:rPr>
            </a:br>
            <a:r>
              <a:rPr kumimoji="0" lang="es-CO" b="0" i="0" u="none" strike="noStrike" cap="none" normalizeH="0" baseline="0" dirty="0" smtClean="0">
                <a:ln>
                  <a:noFill/>
                </a:ln>
                <a:solidFill>
                  <a:schemeClr val="tx1"/>
                </a:solidFill>
                <a:effectLst/>
                <a:latin typeface="Menlo"/>
              </a:rPr>
              <a:t>Chile -&gt; South </a:t>
            </a:r>
            <a:r>
              <a:rPr kumimoji="0" lang="es-CO" b="0" i="0" u="none" strike="noStrike" cap="none" normalizeH="0" baseline="0" dirty="0" err="1" smtClean="0">
                <a:ln>
                  <a:noFill/>
                </a:ln>
                <a:solidFill>
                  <a:schemeClr val="tx1"/>
                </a:solidFill>
                <a:effectLst/>
                <a:latin typeface="Menlo"/>
              </a:rPr>
              <a:t>America</a:t>
            </a:r>
            <a:r>
              <a:rPr kumimoji="0" lang="es-CO" b="0" i="0" u="none" strike="noStrike" cap="none" normalizeH="0" baseline="0" dirty="0" smtClean="0">
                <a:ln>
                  <a:noFill/>
                </a:ln>
                <a:solidFill>
                  <a:schemeClr val="tx1"/>
                </a:solidFill>
                <a:effectLst/>
                <a:latin typeface="Menlo"/>
              </a:rPr>
              <a:t/>
            </a:r>
            <a:br>
              <a:rPr kumimoji="0" lang="es-CO" b="0" i="0" u="none" strike="noStrike" cap="none" normalizeH="0" baseline="0" dirty="0" smtClean="0">
                <a:ln>
                  <a:noFill/>
                </a:ln>
                <a:solidFill>
                  <a:schemeClr val="tx1"/>
                </a:solidFill>
                <a:effectLst/>
                <a:latin typeface="Menlo"/>
              </a:rPr>
            </a:br>
            <a:r>
              <a:rPr kumimoji="0" lang="es-CO" b="0" i="0" u="none" strike="noStrike" cap="none" normalizeH="0" baseline="0" dirty="0" err="1" smtClean="0">
                <a:ln>
                  <a:noFill/>
                </a:ln>
                <a:solidFill>
                  <a:schemeClr val="tx1"/>
                </a:solidFill>
                <a:effectLst/>
                <a:latin typeface="Menlo"/>
              </a:rPr>
              <a:t>Brazil</a:t>
            </a:r>
            <a:r>
              <a:rPr kumimoji="0" lang="es-CO" b="0" i="0" u="none" strike="noStrike" cap="none" normalizeH="0" baseline="0" dirty="0" smtClean="0">
                <a:ln>
                  <a:noFill/>
                </a:ln>
                <a:solidFill>
                  <a:schemeClr val="tx1"/>
                </a:solidFill>
                <a:effectLst/>
                <a:latin typeface="Menlo"/>
              </a:rPr>
              <a:t> -&gt; South </a:t>
            </a:r>
            <a:r>
              <a:rPr kumimoji="0" lang="es-CO" b="0" i="0" u="none" strike="noStrike" cap="none" normalizeH="0" baseline="0" dirty="0" err="1" smtClean="0">
                <a:ln>
                  <a:noFill/>
                </a:ln>
                <a:solidFill>
                  <a:schemeClr val="tx1"/>
                </a:solidFill>
                <a:effectLst/>
                <a:latin typeface="Menlo"/>
              </a:rPr>
              <a:t>America</a:t>
            </a:r>
            <a:r>
              <a:rPr kumimoji="0" lang="es-CO" b="0" i="0" u="none" strike="noStrike" cap="none" normalizeH="0" baseline="0" dirty="0" smtClean="0">
                <a:ln>
                  <a:noFill/>
                </a:ln>
                <a:solidFill>
                  <a:schemeClr val="tx1"/>
                </a:solidFill>
                <a:effectLst/>
              </a:rPr>
              <a:t> </a:t>
            </a:r>
            <a:endParaRPr kumimoji="0" lang="es-CO"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6381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33">
            <a:extLst>
              <a:ext uri="{FF2B5EF4-FFF2-40B4-BE49-F238E27FC236}">
                <a16:creationId xmlns="" xmlns:a16="http://schemas.microsoft.com/office/drawing/2014/main" id="{1449F5D2-7512-42B7-82C1-00E5CE69830F}"/>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FEATURE</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SCALING</a:t>
            </a:r>
            <a:endParaRPr sz="2800" b="1" dirty="0">
              <a:solidFill>
                <a:schemeClr val="dk1"/>
              </a:solidFill>
              <a:latin typeface="Calibri"/>
              <a:ea typeface="Calibri"/>
              <a:cs typeface="Calibri"/>
              <a:sym typeface="Calibri"/>
            </a:endParaRPr>
          </a:p>
        </p:txBody>
      </p:sp>
      <p:cxnSp>
        <p:nvCxnSpPr>
          <p:cNvPr id="4" name="Shape 134">
            <a:extLst>
              <a:ext uri="{FF2B5EF4-FFF2-40B4-BE49-F238E27FC236}">
                <a16:creationId xmlns="" xmlns:a16="http://schemas.microsoft.com/office/drawing/2014/main" id="{8F1AAECE-036D-45A7-A1AA-E9EC2979DFDF}"/>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 xmlns:a16="http://schemas.microsoft.com/office/drawing/2014/main" id="{6B164319-8C69-40B1-AEF0-1824A9180BA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6" name="TextBox 5">
            <a:extLst>
              <a:ext uri="{FF2B5EF4-FFF2-40B4-BE49-F238E27FC236}">
                <a16:creationId xmlns="" xmlns:a16="http://schemas.microsoft.com/office/drawing/2014/main" id="{EA0CED46-30AA-4209-88A7-C6A0D7A44788}"/>
              </a:ext>
            </a:extLst>
          </p:cNvPr>
          <p:cNvSpPr txBox="1"/>
          <p:nvPr/>
        </p:nvSpPr>
        <p:spPr>
          <a:xfrm flipH="1">
            <a:off x="286638" y="926345"/>
            <a:ext cx="8574820" cy="3693319"/>
          </a:xfrm>
          <a:prstGeom prst="rect">
            <a:avLst/>
          </a:prstGeom>
          <a:noFill/>
        </p:spPr>
        <p:txBody>
          <a:bodyPr wrap="square" rtlCol="0">
            <a:spAutoFit/>
          </a:bodyPr>
          <a:lstStyle/>
          <a:p>
            <a:pPr algn="just"/>
            <a:r>
              <a:rPr lang="es-CO" sz="1800" dirty="0">
                <a:latin typeface="Calibri" panose="020F0502020204030204" pitchFamily="34" charset="0"/>
                <a:cs typeface="Calibri" panose="020F0502020204030204" pitchFamily="34" charset="0"/>
              </a:rPr>
              <a:t>Cuando se trabaja con variables numéricas, pueden existir atributos específicos con rangos de valores muy diferentes. Si se utilizan los valores crudos puede que el modelo genere errores sesgándose hacia los valores con magnitud muy grande. Los modelos </a:t>
            </a:r>
            <a:r>
              <a:rPr lang="es-CO" sz="1800" b="1" dirty="0">
                <a:latin typeface="Calibri" panose="020F0502020204030204" pitchFamily="34" charset="0"/>
                <a:cs typeface="Calibri" panose="020F0502020204030204" pitchFamily="34" charset="0"/>
              </a:rPr>
              <a:t>lineales o regresión logística </a:t>
            </a:r>
            <a:r>
              <a:rPr lang="es-CO" sz="1800" dirty="0">
                <a:latin typeface="Calibri" panose="020F0502020204030204" pitchFamily="34" charset="0"/>
                <a:cs typeface="Calibri" panose="020F0502020204030204" pitchFamily="34" charset="0"/>
              </a:rPr>
              <a:t>son especialmente sensibles a este problema. Los modelos basados en arboles de decisión pueden funcionar adecuadamente sin escalar las variables. </a:t>
            </a:r>
            <a:endParaRPr lang="es-CO" sz="1800" dirty="0" smtClean="0">
              <a:latin typeface="Calibri" panose="020F0502020204030204" pitchFamily="34" charset="0"/>
              <a:cs typeface="Calibri" panose="020F0502020204030204" pitchFamily="34" charset="0"/>
            </a:endParaRPr>
          </a:p>
          <a:p>
            <a:pPr algn="just"/>
            <a:endParaRPr lang="es-CO" sz="1800" dirty="0">
              <a:latin typeface="Calibri" panose="020F0502020204030204" pitchFamily="34" charset="0"/>
              <a:cs typeface="Calibri" panose="020F0502020204030204" pitchFamily="34" charset="0"/>
            </a:endParaRPr>
          </a:p>
          <a:p>
            <a:pPr algn="just"/>
            <a:r>
              <a:rPr lang="en-US" sz="1800" dirty="0"/>
              <a:t>The problem of scaling is due to the fact that different input variables have different natural scales, namely their own units of measurement. For some modeling methods (e.g., classiﬁcation trees) this does not cause a problem, but other methods (e.g., distance-based methods) are very sensitive to the chosen scale of input variables.</a:t>
            </a:r>
          </a:p>
          <a:p>
            <a:pPr algn="just"/>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848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E5F885A-FE92-4EB0-A22E-0B036A6E8827}"/>
              </a:ext>
            </a:extLst>
          </p:cNvPr>
          <p:cNvPicPr>
            <a:picLocks noChangeAspect="1"/>
          </p:cNvPicPr>
          <p:nvPr/>
        </p:nvPicPr>
        <p:blipFill>
          <a:blip r:embed="rId2"/>
          <a:stretch>
            <a:fillRect/>
          </a:stretch>
        </p:blipFill>
        <p:spPr>
          <a:xfrm>
            <a:off x="0" y="387178"/>
            <a:ext cx="9144000" cy="5915831"/>
          </a:xfrm>
          <a:prstGeom prst="rect">
            <a:avLst/>
          </a:prstGeom>
        </p:spPr>
      </p:pic>
      <p:pic>
        <p:nvPicPr>
          <p:cNvPr id="3" name="Shape 135">
            <a:extLst>
              <a:ext uri="{FF2B5EF4-FFF2-40B4-BE49-F238E27FC236}">
                <a16:creationId xmlns="" xmlns:a16="http://schemas.microsoft.com/office/drawing/2014/main" id="{6B164319-8C69-40B1-AEF0-1824A9180BA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773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741FEB4-4027-49D2-938E-3D2E2FB3A433}"/>
              </a:ext>
            </a:extLst>
          </p:cNvPr>
          <p:cNvPicPr>
            <a:picLocks noChangeAspect="1"/>
          </p:cNvPicPr>
          <p:nvPr/>
        </p:nvPicPr>
        <p:blipFill>
          <a:blip r:embed="rId2"/>
          <a:stretch>
            <a:fillRect/>
          </a:stretch>
        </p:blipFill>
        <p:spPr>
          <a:xfrm>
            <a:off x="0" y="200733"/>
            <a:ext cx="9144000" cy="4124151"/>
          </a:xfrm>
          <a:prstGeom prst="rect">
            <a:avLst/>
          </a:prstGeom>
        </p:spPr>
      </p:pic>
      <p:pic>
        <p:nvPicPr>
          <p:cNvPr id="3" name="Picture 2">
            <a:extLst>
              <a:ext uri="{FF2B5EF4-FFF2-40B4-BE49-F238E27FC236}">
                <a16:creationId xmlns="" xmlns:a16="http://schemas.microsoft.com/office/drawing/2014/main" id="{7700CC12-98D7-4919-99BC-2C81B0A7EF61}"/>
              </a:ext>
            </a:extLst>
          </p:cNvPr>
          <p:cNvPicPr>
            <a:picLocks noChangeAspect="1"/>
          </p:cNvPicPr>
          <p:nvPr/>
        </p:nvPicPr>
        <p:blipFill>
          <a:blip r:embed="rId3"/>
          <a:stretch>
            <a:fillRect/>
          </a:stretch>
        </p:blipFill>
        <p:spPr>
          <a:xfrm>
            <a:off x="119270" y="4324884"/>
            <a:ext cx="3492776" cy="2433976"/>
          </a:xfrm>
          <a:prstGeom prst="rect">
            <a:avLst/>
          </a:prstGeom>
        </p:spPr>
      </p:pic>
      <p:pic>
        <p:nvPicPr>
          <p:cNvPr id="5" name="Shape 135">
            <a:extLst>
              <a:ext uri="{FF2B5EF4-FFF2-40B4-BE49-F238E27FC236}">
                <a16:creationId xmlns="" xmlns:a16="http://schemas.microsoft.com/office/drawing/2014/main" id="{6B164319-8C69-40B1-AEF0-1824A9180BA7}"/>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15303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CE1A094-51F2-4E6D-A695-490DDAB6714E}"/>
              </a:ext>
            </a:extLst>
          </p:cNvPr>
          <p:cNvPicPr>
            <a:picLocks noChangeAspect="1"/>
          </p:cNvPicPr>
          <p:nvPr/>
        </p:nvPicPr>
        <p:blipFill>
          <a:blip r:embed="rId2"/>
          <a:stretch>
            <a:fillRect/>
          </a:stretch>
        </p:blipFill>
        <p:spPr>
          <a:xfrm>
            <a:off x="0" y="423613"/>
            <a:ext cx="9144000" cy="6010774"/>
          </a:xfrm>
          <a:prstGeom prst="rect">
            <a:avLst/>
          </a:prstGeom>
        </p:spPr>
      </p:pic>
      <p:pic>
        <p:nvPicPr>
          <p:cNvPr id="3" name="Shape 135">
            <a:extLst>
              <a:ext uri="{FF2B5EF4-FFF2-40B4-BE49-F238E27FC236}">
                <a16:creationId xmlns="" xmlns:a16="http://schemas.microsoft.com/office/drawing/2014/main" id="{6B164319-8C69-40B1-AEF0-1824A9180BA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29657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172" y="3915127"/>
            <a:ext cx="4706261" cy="2942873"/>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902" y="387178"/>
            <a:ext cx="4481867" cy="3542949"/>
          </a:xfrm>
          <a:prstGeom prst="rect">
            <a:avLst/>
          </a:prstGeom>
        </p:spPr>
      </p:pic>
      <p:sp>
        <p:nvSpPr>
          <p:cNvPr id="4" name="Shape 133">
            <a:extLst>
              <a:ext uri="{FF2B5EF4-FFF2-40B4-BE49-F238E27FC236}">
                <a16:creationId xmlns="" xmlns:a16="http://schemas.microsoft.com/office/drawing/2014/main" id="{1449F5D2-7512-42B7-82C1-00E5CE69830F}"/>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FEATURE</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SCALING</a:t>
            </a:r>
            <a:endParaRPr sz="2800" b="1" dirty="0">
              <a:solidFill>
                <a:schemeClr val="dk1"/>
              </a:solidFill>
              <a:latin typeface="Calibri"/>
              <a:ea typeface="Calibri"/>
              <a:cs typeface="Calibri"/>
              <a:sym typeface="Calibri"/>
            </a:endParaRPr>
          </a:p>
        </p:txBody>
      </p:sp>
      <p:cxnSp>
        <p:nvCxnSpPr>
          <p:cNvPr id="5" name="Shape 134">
            <a:extLst>
              <a:ext uri="{FF2B5EF4-FFF2-40B4-BE49-F238E27FC236}">
                <a16:creationId xmlns="" xmlns:a16="http://schemas.microsoft.com/office/drawing/2014/main" id="{8F1AAECE-036D-45A7-A1AA-E9EC2979DFDF}"/>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35">
            <a:extLst>
              <a:ext uri="{FF2B5EF4-FFF2-40B4-BE49-F238E27FC236}">
                <a16:creationId xmlns="" xmlns:a16="http://schemas.microsoft.com/office/drawing/2014/main" id="{6B164319-8C69-40B1-AEF0-1824A9180BA7}"/>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007903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5437"/>
            <a:ext cx="9144000" cy="3778060"/>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749" y="90616"/>
            <a:ext cx="3544800" cy="2802191"/>
          </a:xfrm>
          <a:prstGeom prst="rect">
            <a:avLst/>
          </a:prstGeom>
        </p:spPr>
      </p:pic>
      <p:sp>
        <p:nvSpPr>
          <p:cNvPr id="4" name="Shape 133">
            <a:extLst>
              <a:ext uri="{FF2B5EF4-FFF2-40B4-BE49-F238E27FC236}">
                <a16:creationId xmlns="" xmlns:a16="http://schemas.microsoft.com/office/drawing/2014/main" id="{1449F5D2-7512-42B7-82C1-00E5CE69830F}"/>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FEATURE</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SCALING</a:t>
            </a:r>
            <a:endParaRPr sz="2800" b="1" dirty="0">
              <a:solidFill>
                <a:schemeClr val="dk1"/>
              </a:solidFill>
              <a:latin typeface="Calibri"/>
              <a:ea typeface="Calibri"/>
              <a:cs typeface="Calibri"/>
              <a:sym typeface="Calibri"/>
            </a:endParaRPr>
          </a:p>
        </p:txBody>
      </p:sp>
      <p:cxnSp>
        <p:nvCxnSpPr>
          <p:cNvPr id="6" name="Shape 134">
            <a:extLst>
              <a:ext uri="{FF2B5EF4-FFF2-40B4-BE49-F238E27FC236}">
                <a16:creationId xmlns="" xmlns:a16="http://schemas.microsoft.com/office/drawing/2014/main" id="{8F1AAECE-036D-45A7-A1AA-E9EC2979DFDF}"/>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8" name="Shape 135">
            <a:extLst>
              <a:ext uri="{FF2B5EF4-FFF2-40B4-BE49-F238E27FC236}">
                <a16:creationId xmlns="" xmlns:a16="http://schemas.microsoft.com/office/drawing/2014/main" id="{6B164319-8C69-40B1-AEF0-1824A9180BA7}"/>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297283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898FC89-EC07-45A3-8440-B986D69F9081}"/>
              </a:ext>
            </a:extLst>
          </p:cNvPr>
          <p:cNvPicPr>
            <a:picLocks noChangeAspect="1"/>
          </p:cNvPicPr>
          <p:nvPr/>
        </p:nvPicPr>
        <p:blipFill>
          <a:blip r:embed="rId2"/>
          <a:stretch>
            <a:fillRect/>
          </a:stretch>
        </p:blipFill>
        <p:spPr>
          <a:xfrm>
            <a:off x="0" y="1091482"/>
            <a:ext cx="9144000" cy="1706783"/>
          </a:xfrm>
          <a:prstGeom prst="rect">
            <a:avLst/>
          </a:prstGeom>
        </p:spPr>
      </p:pic>
      <p:sp>
        <p:nvSpPr>
          <p:cNvPr id="3" name="Rectangle 2">
            <a:extLst>
              <a:ext uri="{FF2B5EF4-FFF2-40B4-BE49-F238E27FC236}">
                <a16:creationId xmlns="" xmlns:a16="http://schemas.microsoft.com/office/drawing/2014/main" id="{129286A4-38F2-4B0B-AC6C-C18B625C4322}"/>
              </a:ext>
            </a:extLst>
          </p:cNvPr>
          <p:cNvSpPr/>
          <p:nvPr/>
        </p:nvSpPr>
        <p:spPr>
          <a:xfrm>
            <a:off x="823755" y="3148524"/>
            <a:ext cx="2392001" cy="338554"/>
          </a:xfrm>
          <a:prstGeom prst="rect">
            <a:avLst/>
          </a:prstGeom>
        </p:spPr>
        <p:txBody>
          <a:bodyPr wrap="none">
            <a:spAutoFit/>
          </a:bodyPr>
          <a:lstStyle/>
          <a:p>
            <a:r>
              <a:rPr lang="en-US" sz="1600" dirty="0"/>
              <a:t>Handling missing values</a:t>
            </a:r>
          </a:p>
        </p:txBody>
      </p:sp>
      <p:sp>
        <p:nvSpPr>
          <p:cNvPr id="4" name="Rectangle 3">
            <a:extLst>
              <a:ext uri="{FF2B5EF4-FFF2-40B4-BE49-F238E27FC236}">
                <a16:creationId xmlns="" xmlns:a16="http://schemas.microsoft.com/office/drawing/2014/main" id="{8E4012C9-315F-4A33-A5CF-85DE22246FBD}"/>
              </a:ext>
            </a:extLst>
          </p:cNvPr>
          <p:cNvSpPr/>
          <p:nvPr/>
        </p:nvSpPr>
        <p:spPr>
          <a:xfrm>
            <a:off x="3565772" y="3751959"/>
            <a:ext cx="1677062" cy="338554"/>
          </a:xfrm>
          <a:prstGeom prst="rect">
            <a:avLst/>
          </a:prstGeom>
        </p:spPr>
        <p:txBody>
          <a:bodyPr wrap="none">
            <a:spAutoFit/>
          </a:bodyPr>
          <a:lstStyle/>
          <a:p>
            <a:r>
              <a:rPr lang="en-US" sz="1600" dirty="0"/>
              <a:t>Data partitioning</a:t>
            </a:r>
          </a:p>
        </p:txBody>
      </p:sp>
      <p:sp>
        <p:nvSpPr>
          <p:cNvPr id="5" name="Rectangle 4">
            <a:extLst>
              <a:ext uri="{FF2B5EF4-FFF2-40B4-BE49-F238E27FC236}">
                <a16:creationId xmlns="" xmlns:a16="http://schemas.microsoft.com/office/drawing/2014/main" id="{B54DC5FD-3011-41DE-8DA9-1E541DAFCEF2}"/>
              </a:ext>
            </a:extLst>
          </p:cNvPr>
          <p:cNvSpPr/>
          <p:nvPr/>
        </p:nvSpPr>
        <p:spPr>
          <a:xfrm>
            <a:off x="3594706" y="3192434"/>
            <a:ext cx="1186543" cy="338554"/>
          </a:xfrm>
          <a:prstGeom prst="rect">
            <a:avLst/>
          </a:prstGeom>
        </p:spPr>
        <p:txBody>
          <a:bodyPr wrap="none">
            <a:spAutoFit/>
          </a:bodyPr>
          <a:lstStyle/>
          <a:p>
            <a:r>
              <a:rPr lang="en-US" sz="1600" dirty="0"/>
              <a:t>Correlation</a:t>
            </a:r>
          </a:p>
        </p:txBody>
      </p:sp>
      <p:cxnSp>
        <p:nvCxnSpPr>
          <p:cNvPr id="6" name="Shape 101">
            <a:extLst>
              <a:ext uri="{FF2B5EF4-FFF2-40B4-BE49-F238E27FC236}">
                <a16:creationId xmlns=""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7" name="Shape 100">
            <a:extLst>
              <a:ext uri="{FF2B5EF4-FFF2-40B4-BE49-F238E27FC236}">
                <a16:creationId xmlns="" xmlns:a16="http://schemas.microsoft.com/office/drawing/2014/main" id="{F8342A0D-9AB2-41EA-B32E-0AB5B9AC47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PROCEDIMIENTO GENERAL</a:t>
            </a:r>
          </a:p>
        </p:txBody>
      </p:sp>
      <p:pic>
        <p:nvPicPr>
          <p:cNvPr id="8" name="Shape 102">
            <a:extLst>
              <a:ext uri="{FF2B5EF4-FFF2-40B4-BE49-F238E27FC236}">
                <a16:creationId xmlns="" xmlns:a16="http://schemas.microsoft.com/office/drawing/2014/main" id="{2ADF2B17-69EF-47DE-AFDA-BA0B6C87785B}"/>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9" name="Rectangle 8">
            <a:extLst>
              <a:ext uri="{FF2B5EF4-FFF2-40B4-BE49-F238E27FC236}">
                <a16:creationId xmlns="" xmlns:a16="http://schemas.microsoft.com/office/drawing/2014/main" id="{792159E4-295A-4EFE-A338-445507440368}"/>
              </a:ext>
            </a:extLst>
          </p:cNvPr>
          <p:cNvSpPr/>
          <p:nvPr/>
        </p:nvSpPr>
        <p:spPr>
          <a:xfrm>
            <a:off x="823755" y="3751959"/>
            <a:ext cx="1678665" cy="338554"/>
          </a:xfrm>
          <a:prstGeom prst="rect">
            <a:avLst/>
          </a:prstGeom>
        </p:spPr>
        <p:txBody>
          <a:bodyPr wrap="none">
            <a:spAutoFit/>
          </a:bodyPr>
          <a:lstStyle/>
          <a:p>
            <a:r>
              <a:rPr lang="en-US" sz="1600" dirty="0"/>
              <a:t>Outlier detection</a:t>
            </a:r>
          </a:p>
        </p:txBody>
      </p:sp>
      <p:sp>
        <p:nvSpPr>
          <p:cNvPr id="10" name="Rectangle 9">
            <a:extLst>
              <a:ext uri="{FF2B5EF4-FFF2-40B4-BE49-F238E27FC236}">
                <a16:creationId xmlns="" xmlns:a16="http://schemas.microsoft.com/office/drawing/2014/main" id="{52BACE65-2246-4BC4-8A7F-FD05B07F26AC}"/>
              </a:ext>
            </a:extLst>
          </p:cNvPr>
          <p:cNvSpPr/>
          <p:nvPr/>
        </p:nvSpPr>
        <p:spPr>
          <a:xfrm>
            <a:off x="823755" y="4355394"/>
            <a:ext cx="854721" cy="338554"/>
          </a:xfrm>
          <a:prstGeom prst="rect">
            <a:avLst/>
          </a:prstGeom>
        </p:spPr>
        <p:txBody>
          <a:bodyPr wrap="none">
            <a:spAutoFit/>
          </a:bodyPr>
          <a:lstStyle/>
          <a:p>
            <a:r>
              <a:rPr lang="en-US" sz="1600" dirty="0"/>
              <a:t>Scaling</a:t>
            </a:r>
          </a:p>
        </p:txBody>
      </p:sp>
      <p:cxnSp>
        <p:nvCxnSpPr>
          <p:cNvPr id="12" name="Straight Connector 11">
            <a:extLst>
              <a:ext uri="{FF2B5EF4-FFF2-40B4-BE49-F238E27FC236}">
                <a16:creationId xmlns="" xmlns:a16="http://schemas.microsoft.com/office/drawing/2014/main" id="{7B098E5C-7CE6-4672-9052-1F014A01150A}"/>
              </a:ext>
            </a:extLst>
          </p:cNvPr>
          <p:cNvCxnSpPr>
            <a:endCxn id="3" idx="0"/>
          </p:cNvCxnSpPr>
          <p:nvPr/>
        </p:nvCxnSpPr>
        <p:spPr>
          <a:xfrm flipH="1">
            <a:off x="2019756" y="2695433"/>
            <a:ext cx="573319" cy="45309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 xmlns:a16="http://schemas.microsoft.com/office/drawing/2014/main" id="{B0D7527C-4B17-42D5-96A2-C24D878A5374}"/>
              </a:ext>
            </a:extLst>
          </p:cNvPr>
          <p:cNvCxnSpPr>
            <a:cxnSpLocks/>
          </p:cNvCxnSpPr>
          <p:nvPr/>
        </p:nvCxnSpPr>
        <p:spPr>
          <a:xfrm flipH="1">
            <a:off x="778429" y="3208617"/>
            <a:ext cx="16542" cy="223684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 xmlns:a16="http://schemas.microsoft.com/office/drawing/2014/main" id="{A8822DAF-71DE-40C8-B4E5-3C14556BDB4B}"/>
              </a:ext>
            </a:extLst>
          </p:cNvPr>
          <p:cNvCxnSpPr>
            <a:cxnSpLocks/>
          </p:cNvCxnSpPr>
          <p:nvPr/>
        </p:nvCxnSpPr>
        <p:spPr>
          <a:xfrm>
            <a:off x="3596185" y="2704160"/>
            <a:ext cx="439235" cy="44436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 xmlns:a16="http://schemas.microsoft.com/office/drawing/2014/main" id="{819D047D-FD84-4A11-9303-E10FF41284FE}"/>
              </a:ext>
            </a:extLst>
          </p:cNvPr>
          <p:cNvCxnSpPr>
            <a:cxnSpLocks/>
          </p:cNvCxnSpPr>
          <p:nvPr/>
        </p:nvCxnSpPr>
        <p:spPr>
          <a:xfrm flipH="1">
            <a:off x="3427734" y="3255504"/>
            <a:ext cx="14904" cy="1336968"/>
          </a:xfrm>
          <a:prstGeom prst="line">
            <a:avLst/>
          </a:prstGeom>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 xmlns:a16="http://schemas.microsoft.com/office/drawing/2014/main" id="{C8FB70D2-4F1B-4575-91E4-7E566447E31A}"/>
              </a:ext>
            </a:extLst>
          </p:cNvPr>
          <p:cNvSpPr/>
          <p:nvPr/>
        </p:nvSpPr>
        <p:spPr>
          <a:xfrm>
            <a:off x="3565772" y="4308507"/>
            <a:ext cx="1790875" cy="338554"/>
          </a:xfrm>
          <a:prstGeom prst="rect">
            <a:avLst/>
          </a:prstGeom>
        </p:spPr>
        <p:txBody>
          <a:bodyPr wrap="none">
            <a:spAutoFit/>
          </a:bodyPr>
          <a:lstStyle/>
          <a:p>
            <a:r>
              <a:rPr lang="en-US" sz="1600" dirty="0"/>
              <a:t>Unbalanced data</a:t>
            </a:r>
          </a:p>
        </p:txBody>
      </p:sp>
      <p:sp>
        <p:nvSpPr>
          <p:cNvPr id="24" name="Rectangle 23">
            <a:extLst>
              <a:ext uri="{FF2B5EF4-FFF2-40B4-BE49-F238E27FC236}">
                <a16:creationId xmlns="" xmlns:a16="http://schemas.microsoft.com/office/drawing/2014/main" id="{A933B7B5-3948-4578-B01B-10CED4253DEB}"/>
              </a:ext>
            </a:extLst>
          </p:cNvPr>
          <p:cNvSpPr/>
          <p:nvPr/>
        </p:nvSpPr>
        <p:spPr>
          <a:xfrm>
            <a:off x="815441" y="4958829"/>
            <a:ext cx="2326215" cy="584775"/>
          </a:xfrm>
          <a:prstGeom prst="rect">
            <a:avLst/>
          </a:prstGeom>
        </p:spPr>
        <p:txBody>
          <a:bodyPr wrap="square">
            <a:spAutoFit/>
          </a:bodyPr>
          <a:lstStyle/>
          <a:p>
            <a:r>
              <a:rPr lang="en-US" sz="1600" dirty="0"/>
              <a:t>Label &amp; one-hot encoding</a:t>
            </a:r>
          </a:p>
        </p:txBody>
      </p:sp>
    </p:spTree>
    <p:extLst>
      <p:ext uri="{BB962C8B-B14F-4D97-AF65-F5344CB8AC3E}">
        <p14:creationId xmlns:p14="http://schemas.microsoft.com/office/powerpoint/2010/main" val="3209273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E3B393D7-5433-4FC3-972D-4DD89E6E15E0}"/>
              </a:ext>
            </a:extLst>
          </p:cNvPr>
          <p:cNvSpPr/>
          <p:nvPr/>
        </p:nvSpPr>
        <p:spPr>
          <a:xfrm>
            <a:off x="327990" y="1107807"/>
            <a:ext cx="8275983" cy="4431983"/>
          </a:xfrm>
          <a:prstGeom prst="rect">
            <a:avLst/>
          </a:prstGeom>
        </p:spPr>
        <p:txBody>
          <a:bodyPr wrap="square">
            <a:spAutoFit/>
          </a:bodyPr>
          <a:lstStyle/>
          <a:p>
            <a:pPr algn="just" fontAlgn="base"/>
            <a:r>
              <a:rPr lang="en-US" sz="1800" dirty="0">
                <a:solidFill>
                  <a:srgbClr val="555555"/>
                </a:solidFill>
                <a:latin typeface="Calibri" panose="020F0502020204030204" pitchFamily="34" charset="0"/>
                <a:cs typeface="Calibri" panose="020F0502020204030204" pitchFamily="34" charset="0"/>
              </a:rPr>
              <a:t>Some algorithms can work with categorical data directly.</a:t>
            </a:r>
          </a:p>
          <a:p>
            <a:pPr algn="just" fontAlgn="base"/>
            <a:endParaRPr lang="en-US" sz="1800" dirty="0">
              <a:solidFill>
                <a:srgbClr val="555555"/>
              </a:solidFill>
              <a:latin typeface="Calibri" panose="020F0502020204030204" pitchFamily="34" charset="0"/>
              <a:cs typeface="Calibri" panose="020F0502020204030204" pitchFamily="34" charset="0"/>
            </a:endParaRPr>
          </a:p>
          <a:p>
            <a:pPr algn="just" fontAlgn="base"/>
            <a:r>
              <a:rPr lang="en-US" sz="1800" dirty="0">
                <a:solidFill>
                  <a:srgbClr val="555555"/>
                </a:solidFill>
                <a:latin typeface="Calibri" panose="020F0502020204030204" pitchFamily="34" charset="0"/>
                <a:cs typeface="Calibri" panose="020F0502020204030204" pitchFamily="34" charset="0"/>
              </a:rPr>
              <a:t>For example, a decision tree can be learned directly from categorical data with no data transform required (this depends on the specific implementation).</a:t>
            </a:r>
          </a:p>
          <a:p>
            <a:pPr algn="just" fontAlgn="base"/>
            <a:endParaRPr lang="en-US" sz="1800" dirty="0">
              <a:solidFill>
                <a:srgbClr val="555555"/>
              </a:solidFill>
              <a:latin typeface="Calibri" panose="020F0502020204030204" pitchFamily="34" charset="0"/>
              <a:cs typeface="Calibri" panose="020F0502020204030204" pitchFamily="34" charset="0"/>
            </a:endParaRPr>
          </a:p>
          <a:p>
            <a:pPr algn="just" fontAlgn="base"/>
            <a:r>
              <a:rPr lang="en-US" sz="1800" dirty="0">
                <a:solidFill>
                  <a:srgbClr val="555555"/>
                </a:solidFill>
                <a:latin typeface="Calibri" panose="020F0502020204030204" pitchFamily="34" charset="0"/>
                <a:cs typeface="Calibri" panose="020F0502020204030204" pitchFamily="34" charset="0"/>
              </a:rPr>
              <a:t>Many machine learning algorithms cannot operate on label data directly. They require all input variables and output variables to be numeric.</a:t>
            </a:r>
          </a:p>
          <a:p>
            <a:pPr algn="just" fontAlgn="base"/>
            <a:endParaRPr lang="en-US" sz="1800" dirty="0">
              <a:solidFill>
                <a:srgbClr val="555555"/>
              </a:solidFill>
              <a:latin typeface="Calibri" panose="020F0502020204030204" pitchFamily="34" charset="0"/>
              <a:cs typeface="Calibri" panose="020F0502020204030204" pitchFamily="34" charset="0"/>
            </a:endParaRPr>
          </a:p>
          <a:p>
            <a:pPr algn="just" fontAlgn="base"/>
            <a:r>
              <a:rPr lang="en-US" sz="1800" dirty="0">
                <a:solidFill>
                  <a:srgbClr val="555555"/>
                </a:solidFill>
                <a:latin typeface="Calibri" panose="020F0502020204030204" pitchFamily="34" charset="0"/>
                <a:cs typeface="Calibri" panose="020F0502020204030204" pitchFamily="34" charset="0"/>
              </a:rPr>
              <a:t>In general, this is mostly a constraint of the efficient implementation of machine learning algorithms rather than hard limitations on the algorithms themselves.</a:t>
            </a:r>
          </a:p>
          <a:p>
            <a:pPr algn="just" fontAlgn="base"/>
            <a:endParaRPr lang="en-US" sz="1800" dirty="0">
              <a:solidFill>
                <a:srgbClr val="555555"/>
              </a:solidFill>
              <a:latin typeface="Calibri" panose="020F0502020204030204" pitchFamily="34" charset="0"/>
              <a:cs typeface="Calibri" panose="020F0502020204030204" pitchFamily="34" charset="0"/>
            </a:endParaRPr>
          </a:p>
          <a:p>
            <a:pPr algn="just" fontAlgn="base"/>
            <a:endParaRPr lang="en-US" sz="1800" dirty="0">
              <a:solidFill>
                <a:srgbClr val="555555"/>
              </a:solidFill>
              <a:latin typeface="Calibri" panose="020F0502020204030204" pitchFamily="34" charset="0"/>
              <a:cs typeface="Calibri" panose="020F0502020204030204" pitchFamily="34" charset="0"/>
            </a:endParaRPr>
          </a:p>
          <a:p>
            <a:pPr algn="just" fontAlgn="base"/>
            <a:endParaRPr lang="en-US" sz="1800" dirty="0">
              <a:solidFill>
                <a:srgbClr val="555555"/>
              </a:solidFill>
              <a:latin typeface="Calibri" panose="020F0502020204030204" pitchFamily="34" charset="0"/>
              <a:cs typeface="Calibri" panose="020F0502020204030204" pitchFamily="34" charset="0"/>
            </a:endParaRPr>
          </a:p>
          <a:p>
            <a:pPr algn="ctr" fontAlgn="base"/>
            <a:r>
              <a:rPr lang="en-US" sz="2400" b="1" dirty="0">
                <a:solidFill>
                  <a:srgbClr val="555555"/>
                </a:solidFill>
                <a:latin typeface="Calibri" panose="020F0502020204030204" pitchFamily="34" charset="0"/>
                <a:cs typeface="Calibri" panose="020F0502020204030204" pitchFamily="34" charset="0"/>
              </a:rPr>
              <a:t>This means that categorical data must be converted to a numerical form.</a:t>
            </a:r>
          </a:p>
        </p:txBody>
      </p:sp>
      <p:sp>
        <p:nvSpPr>
          <p:cNvPr id="5" name="Shape 133">
            <a:extLst>
              <a:ext uri="{FF2B5EF4-FFF2-40B4-BE49-F238E27FC236}">
                <a16:creationId xmlns="" xmlns:a16="http://schemas.microsoft.com/office/drawing/2014/main" id="{304931CE-E3FF-4F5F-9246-C0C950C6BE72}"/>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VARIABLES CATEGÓRICAS</a:t>
            </a:r>
            <a:endParaRPr sz="2800" b="1" dirty="0">
              <a:solidFill>
                <a:schemeClr val="dk1"/>
              </a:solidFill>
              <a:latin typeface="Calibri"/>
              <a:ea typeface="Calibri"/>
              <a:cs typeface="Calibri"/>
              <a:sym typeface="Calibri"/>
            </a:endParaRPr>
          </a:p>
        </p:txBody>
      </p:sp>
      <p:cxnSp>
        <p:nvCxnSpPr>
          <p:cNvPr id="6" name="Shape 134">
            <a:extLst>
              <a:ext uri="{FF2B5EF4-FFF2-40B4-BE49-F238E27FC236}">
                <a16:creationId xmlns="" xmlns:a16="http://schemas.microsoft.com/office/drawing/2014/main" id="{A65A2DED-7950-4822-A261-0F5A93A4DCF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35">
            <a:extLst>
              <a:ext uri="{FF2B5EF4-FFF2-40B4-BE49-F238E27FC236}">
                <a16:creationId xmlns="" xmlns:a16="http://schemas.microsoft.com/office/drawing/2014/main" id="{58B7361E-8F39-49D9-988D-94AC2E1532C3}"/>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156173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ut3_labelencode">
            <a:extLst>
              <a:ext uri="{FF2B5EF4-FFF2-40B4-BE49-F238E27FC236}">
                <a16:creationId xmlns="" xmlns:a16="http://schemas.microsoft.com/office/drawing/2014/main" id="{B7FB5846-D90F-4249-84FB-13EE3B373F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87" r="16171"/>
          <a:stretch/>
        </p:blipFill>
        <p:spPr bwMode="auto">
          <a:xfrm>
            <a:off x="1168908" y="1419951"/>
            <a:ext cx="6486939" cy="23256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 xmlns:a16="http://schemas.microsoft.com/office/drawing/2014/main" id="{25206353-6747-4C01-9872-58DD53966772}"/>
              </a:ext>
            </a:extLst>
          </p:cNvPr>
          <p:cNvSpPr/>
          <p:nvPr/>
        </p:nvSpPr>
        <p:spPr>
          <a:xfrm>
            <a:off x="245165" y="786920"/>
            <a:ext cx="8401878" cy="369332"/>
          </a:xfrm>
          <a:prstGeom prst="rect">
            <a:avLst/>
          </a:prstGeom>
        </p:spPr>
        <p:txBody>
          <a:bodyPr wrap="square">
            <a:spAutoFit/>
          </a:bodyPr>
          <a:lstStyle/>
          <a:p>
            <a:r>
              <a:rPr lang="en-US" sz="1800" b="1" dirty="0">
                <a:latin typeface="Calibri" panose="020F0502020204030204" pitchFamily="34" charset="0"/>
                <a:cs typeface="Calibri" panose="020F0502020204030204" pitchFamily="34" charset="0"/>
              </a:rPr>
              <a:t>Label encoding</a:t>
            </a:r>
            <a:r>
              <a:rPr lang="en-US" sz="1800" dirty="0">
                <a:latin typeface="Calibri" panose="020F0502020204030204" pitchFamily="34" charset="0"/>
                <a:cs typeface="Calibri" panose="020F0502020204030204" pitchFamily="34" charset="0"/>
              </a:rPr>
              <a:t> assigns each unique value to a different integer.</a:t>
            </a:r>
          </a:p>
        </p:txBody>
      </p:sp>
      <p:sp>
        <p:nvSpPr>
          <p:cNvPr id="5" name="Shape 133">
            <a:extLst>
              <a:ext uri="{FF2B5EF4-FFF2-40B4-BE49-F238E27FC236}">
                <a16:creationId xmlns="" xmlns:a16="http://schemas.microsoft.com/office/drawing/2014/main" id="{57044DB8-E599-47C7-AC6F-B5140AB2E4C5}"/>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LABEL</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ENCODING</a:t>
            </a:r>
            <a:r>
              <a:rPr lang="es-CO" sz="2800" b="1" dirty="0">
                <a:solidFill>
                  <a:schemeClr val="dk1"/>
                </a:solidFill>
                <a:latin typeface="Calibri"/>
                <a:ea typeface="Calibri"/>
                <a:cs typeface="Calibri"/>
                <a:sym typeface="Calibri"/>
              </a:rPr>
              <a:t> </a:t>
            </a:r>
            <a:endParaRPr sz="2800" b="1" dirty="0">
              <a:solidFill>
                <a:schemeClr val="dk1"/>
              </a:solidFill>
              <a:latin typeface="Calibri"/>
              <a:ea typeface="Calibri"/>
              <a:cs typeface="Calibri"/>
              <a:sym typeface="Calibri"/>
            </a:endParaRPr>
          </a:p>
        </p:txBody>
      </p:sp>
      <p:cxnSp>
        <p:nvCxnSpPr>
          <p:cNvPr id="6" name="Shape 134">
            <a:extLst>
              <a:ext uri="{FF2B5EF4-FFF2-40B4-BE49-F238E27FC236}">
                <a16:creationId xmlns="" xmlns:a16="http://schemas.microsoft.com/office/drawing/2014/main" id="{8AFE17D0-40F2-4C74-83B0-4A354069503C}"/>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7" name="Shape 135">
            <a:extLst>
              <a:ext uri="{FF2B5EF4-FFF2-40B4-BE49-F238E27FC236}">
                <a16:creationId xmlns="" xmlns:a16="http://schemas.microsoft.com/office/drawing/2014/main" id="{C0DE670D-FA12-4993-BFB0-99D9E6CBE35B}"/>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pic>
        <p:nvPicPr>
          <p:cNvPr id="3" name="Picture 2">
            <a:extLst>
              <a:ext uri="{FF2B5EF4-FFF2-40B4-BE49-F238E27FC236}">
                <a16:creationId xmlns="" xmlns:a16="http://schemas.microsoft.com/office/drawing/2014/main" id="{79EF173C-C581-4AF8-8928-7029B8CDDFF7}"/>
              </a:ext>
            </a:extLst>
          </p:cNvPr>
          <p:cNvPicPr>
            <a:picLocks noChangeAspect="1"/>
          </p:cNvPicPr>
          <p:nvPr/>
        </p:nvPicPr>
        <p:blipFill>
          <a:blip r:embed="rId4"/>
          <a:stretch>
            <a:fillRect/>
          </a:stretch>
        </p:blipFill>
        <p:spPr>
          <a:xfrm>
            <a:off x="60699" y="5002929"/>
            <a:ext cx="9144000" cy="1368887"/>
          </a:xfrm>
          <a:prstGeom prst="rect">
            <a:avLst/>
          </a:prstGeom>
        </p:spPr>
      </p:pic>
      <p:sp>
        <p:nvSpPr>
          <p:cNvPr id="8" name="Rectangle 7">
            <a:extLst>
              <a:ext uri="{FF2B5EF4-FFF2-40B4-BE49-F238E27FC236}">
                <a16:creationId xmlns="" xmlns:a16="http://schemas.microsoft.com/office/drawing/2014/main" id="{5D2D060C-4B8D-4613-8F5E-FD979160F97D}"/>
              </a:ext>
            </a:extLst>
          </p:cNvPr>
          <p:cNvSpPr/>
          <p:nvPr/>
        </p:nvSpPr>
        <p:spPr>
          <a:xfrm>
            <a:off x="212034" y="3978105"/>
            <a:ext cx="8719931" cy="646331"/>
          </a:xfrm>
          <a:prstGeom prst="rect">
            <a:avLst/>
          </a:prstGeom>
        </p:spPr>
        <p:txBody>
          <a:bodyPr wrap="square">
            <a:spAutoFit/>
          </a:bodyPr>
          <a:lstStyle/>
          <a:p>
            <a:pPr algn="just"/>
            <a:r>
              <a:rPr lang="en-US" sz="1800" dirty="0">
                <a:solidFill>
                  <a:srgbClr val="555555"/>
                </a:solidFill>
                <a:latin typeface="Helvetica Neue"/>
              </a:rPr>
              <a:t>NOTA: using this encoding and allowing the model to assume a natural ordering between categories may result in poor performance or unexpected results</a:t>
            </a:r>
            <a:endParaRPr lang="en-US" sz="1800" dirty="0"/>
          </a:p>
        </p:txBody>
      </p:sp>
    </p:spTree>
    <p:extLst>
      <p:ext uri="{BB962C8B-B14F-4D97-AF65-F5344CB8AC3E}">
        <p14:creationId xmlns:p14="http://schemas.microsoft.com/office/powerpoint/2010/main" val="4212755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ut3_onehot">
            <a:extLst>
              <a:ext uri="{FF2B5EF4-FFF2-40B4-BE49-F238E27FC236}">
                <a16:creationId xmlns="" xmlns:a16="http://schemas.microsoft.com/office/drawing/2014/main" id="{D9A08D48-7AF3-4155-A443-EAB3CDB15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395" y="2919542"/>
            <a:ext cx="7437174" cy="18804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41802E7E-C5E4-452C-BA64-00393B5BEBC7}"/>
              </a:ext>
            </a:extLst>
          </p:cNvPr>
          <p:cNvSpPr/>
          <p:nvPr/>
        </p:nvSpPr>
        <p:spPr>
          <a:xfrm>
            <a:off x="298173" y="878198"/>
            <a:ext cx="8580783" cy="1477328"/>
          </a:xfrm>
          <a:prstGeom prst="rect">
            <a:avLst/>
          </a:prstGeom>
        </p:spPr>
        <p:txBody>
          <a:bodyPr wrap="square">
            <a:spAutoFit/>
          </a:bodyPr>
          <a:lstStyle/>
          <a:p>
            <a:pPr lvl="0" algn="just" eaLnBrk="0" fontAlgn="base" hangingPunct="0">
              <a:spcBef>
                <a:spcPct val="0"/>
              </a:spcBef>
              <a:spcAft>
                <a:spcPct val="0"/>
              </a:spcAft>
              <a:buClrTx/>
            </a:pPr>
            <a:r>
              <a:rPr lang="en-US" sz="1800" dirty="0">
                <a:latin typeface="Calibri" panose="020F0502020204030204" pitchFamily="34" charset="0"/>
                <a:cs typeface="Calibri" panose="020F0502020204030204" pitchFamily="34" charset="0"/>
              </a:rPr>
              <a:t>For categorical variables where no an ordinal relationship exists, the integer encoding is not enough.</a:t>
            </a:r>
          </a:p>
          <a:p>
            <a:pPr lvl="0" algn="just" eaLnBrk="0" fontAlgn="base" hangingPunct="0">
              <a:spcBef>
                <a:spcPct val="0"/>
              </a:spcBef>
              <a:spcAft>
                <a:spcPct val="0"/>
              </a:spcAft>
              <a:buClrTx/>
            </a:pPr>
            <a:endParaRPr lang="en-US" altLang="en-US" sz="1800" b="1" dirty="0">
              <a:solidFill>
                <a:schemeClr val="tx1"/>
              </a:solidFill>
              <a:latin typeface="Calibri" panose="020F0502020204030204" pitchFamily="34" charset="0"/>
              <a:cs typeface="Calibri" panose="020F0502020204030204" pitchFamily="34" charset="0"/>
            </a:endParaRPr>
          </a:p>
          <a:p>
            <a:pPr lvl="0" algn="just" eaLnBrk="0" fontAlgn="base" hangingPunct="0">
              <a:spcBef>
                <a:spcPct val="0"/>
              </a:spcBef>
              <a:spcAft>
                <a:spcPct val="0"/>
              </a:spcAft>
              <a:buClrTx/>
            </a:pPr>
            <a:r>
              <a:rPr lang="en-US" altLang="en-US" sz="1800" b="1" dirty="0">
                <a:solidFill>
                  <a:schemeClr val="tx1"/>
                </a:solidFill>
                <a:latin typeface="Calibri" panose="020F0502020204030204" pitchFamily="34" charset="0"/>
                <a:cs typeface="Calibri" panose="020F0502020204030204" pitchFamily="34" charset="0"/>
              </a:rPr>
              <a:t>One-hot encoding</a:t>
            </a:r>
            <a:r>
              <a:rPr lang="en-US" altLang="en-US" sz="1800" dirty="0">
                <a:solidFill>
                  <a:schemeClr val="tx1"/>
                </a:solidFill>
                <a:latin typeface="Calibri" panose="020F0502020204030204" pitchFamily="34" charset="0"/>
                <a:cs typeface="Calibri" panose="020F0502020204030204" pitchFamily="34" charset="0"/>
              </a:rPr>
              <a:t> creates new columns indicating the presence (or absence) of each possible value in the original data. To understand this, we'll work through an example.</a:t>
            </a:r>
          </a:p>
        </p:txBody>
      </p:sp>
      <p:pic>
        <p:nvPicPr>
          <p:cNvPr id="2" name="Picture 1">
            <a:extLst>
              <a:ext uri="{FF2B5EF4-FFF2-40B4-BE49-F238E27FC236}">
                <a16:creationId xmlns="" xmlns:a16="http://schemas.microsoft.com/office/drawing/2014/main" id="{EE96A85C-026D-4717-801E-3746F1AC8B9F}"/>
              </a:ext>
            </a:extLst>
          </p:cNvPr>
          <p:cNvPicPr>
            <a:picLocks noChangeAspect="1"/>
          </p:cNvPicPr>
          <p:nvPr/>
        </p:nvPicPr>
        <p:blipFill>
          <a:blip r:embed="rId3"/>
          <a:stretch>
            <a:fillRect/>
          </a:stretch>
        </p:blipFill>
        <p:spPr>
          <a:xfrm>
            <a:off x="0" y="5185659"/>
            <a:ext cx="9144000" cy="1310473"/>
          </a:xfrm>
          <a:prstGeom prst="rect">
            <a:avLst/>
          </a:prstGeom>
        </p:spPr>
      </p:pic>
      <p:sp>
        <p:nvSpPr>
          <p:cNvPr id="6" name="Shape 133">
            <a:extLst>
              <a:ext uri="{FF2B5EF4-FFF2-40B4-BE49-F238E27FC236}">
                <a16:creationId xmlns="" xmlns:a16="http://schemas.microsoft.com/office/drawing/2014/main" id="{ED8FA9A1-EA62-45F2-8B66-A93FA38ADAA2}"/>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err="1">
                <a:solidFill>
                  <a:schemeClr val="dk1"/>
                </a:solidFill>
                <a:latin typeface="Calibri"/>
                <a:ea typeface="Calibri"/>
                <a:cs typeface="Calibri"/>
                <a:sym typeface="Calibri"/>
              </a:rPr>
              <a:t>ONE</a:t>
            </a:r>
            <a:r>
              <a:rPr lang="es-CO" sz="2800" b="1" dirty="0">
                <a:solidFill>
                  <a:schemeClr val="dk1"/>
                </a:solidFill>
                <a:latin typeface="Calibri"/>
                <a:ea typeface="Calibri"/>
                <a:cs typeface="Calibri"/>
                <a:sym typeface="Calibri"/>
              </a:rPr>
              <a:t>-HOT </a:t>
            </a:r>
            <a:r>
              <a:rPr lang="es-CO" sz="2800" b="1" dirty="0" err="1">
                <a:solidFill>
                  <a:schemeClr val="dk1"/>
                </a:solidFill>
                <a:latin typeface="Calibri"/>
                <a:ea typeface="Calibri"/>
                <a:cs typeface="Calibri"/>
                <a:sym typeface="Calibri"/>
              </a:rPr>
              <a:t>ENCODING</a:t>
            </a:r>
            <a:r>
              <a:rPr lang="es-CO" sz="2800" b="1" dirty="0">
                <a:solidFill>
                  <a:schemeClr val="dk1"/>
                </a:solidFill>
                <a:latin typeface="Calibri"/>
                <a:ea typeface="Calibri"/>
                <a:cs typeface="Calibri"/>
                <a:sym typeface="Calibri"/>
              </a:rPr>
              <a:t> </a:t>
            </a:r>
            <a:endParaRPr sz="2800" b="1" dirty="0">
              <a:solidFill>
                <a:schemeClr val="dk1"/>
              </a:solidFill>
              <a:latin typeface="Calibri"/>
              <a:ea typeface="Calibri"/>
              <a:cs typeface="Calibri"/>
              <a:sym typeface="Calibri"/>
            </a:endParaRPr>
          </a:p>
        </p:txBody>
      </p:sp>
      <p:cxnSp>
        <p:nvCxnSpPr>
          <p:cNvPr id="7" name="Shape 134">
            <a:extLst>
              <a:ext uri="{FF2B5EF4-FFF2-40B4-BE49-F238E27FC236}">
                <a16:creationId xmlns="" xmlns:a16="http://schemas.microsoft.com/office/drawing/2014/main" id="{590B2150-6EC3-4862-AF89-3809CF2E31E2}"/>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8" name="Shape 135">
            <a:extLst>
              <a:ext uri="{FF2B5EF4-FFF2-40B4-BE49-F238E27FC236}">
                <a16:creationId xmlns="" xmlns:a16="http://schemas.microsoft.com/office/drawing/2014/main" id="{2F2161B5-421F-472C-AC2E-08D2FACC103D}"/>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481330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55AF170-4521-48DB-B6B5-212B44E6975F}"/>
              </a:ext>
            </a:extLst>
          </p:cNvPr>
          <p:cNvPicPr>
            <a:picLocks noChangeAspect="1"/>
          </p:cNvPicPr>
          <p:nvPr/>
        </p:nvPicPr>
        <p:blipFill>
          <a:blip r:embed="rId2"/>
          <a:stretch>
            <a:fillRect/>
          </a:stretch>
        </p:blipFill>
        <p:spPr>
          <a:xfrm>
            <a:off x="2076807" y="683740"/>
            <a:ext cx="5470404" cy="3959856"/>
          </a:xfrm>
          <a:prstGeom prst="rect">
            <a:avLst/>
          </a:prstGeom>
        </p:spPr>
      </p:pic>
      <p:pic>
        <p:nvPicPr>
          <p:cNvPr id="3" name="Picture 2">
            <a:extLst>
              <a:ext uri="{FF2B5EF4-FFF2-40B4-BE49-F238E27FC236}">
                <a16:creationId xmlns="" xmlns:a16="http://schemas.microsoft.com/office/drawing/2014/main" id="{E4C601E3-8637-4E5F-B4ED-7976F817AF3F}"/>
              </a:ext>
            </a:extLst>
          </p:cNvPr>
          <p:cNvPicPr>
            <a:picLocks noChangeAspect="1"/>
          </p:cNvPicPr>
          <p:nvPr/>
        </p:nvPicPr>
        <p:blipFill>
          <a:blip r:embed="rId3"/>
          <a:stretch>
            <a:fillRect/>
          </a:stretch>
        </p:blipFill>
        <p:spPr>
          <a:xfrm>
            <a:off x="2441358" y="4932435"/>
            <a:ext cx="4963809" cy="1859353"/>
          </a:xfrm>
          <a:prstGeom prst="rect">
            <a:avLst/>
          </a:prstGeom>
        </p:spPr>
      </p:pic>
      <p:sp>
        <p:nvSpPr>
          <p:cNvPr id="4" name="Shape 133">
            <a:extLst>
              <a:ext uri="{FF2B5EF4-FFF2-40B4-BE49-F238E27FC236}">
                <a16:creationId xmlns="" xmlns:a16="http://schemas.microsoft.com/office/drawing/2014/main" id="{ED8FA9A1-EA62-45F2-8B66-A93FA38ADAA2}"/>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smtClean="0">
                <a:solidFill>
                  <a:schemeClr val="dk1"/>
                </a:solidFill>
                <a:latin typeface="Calibri"/>
                <a:ea typeface="Calibri"/>
                <a:cs typeface="Calibri"/>
                <a:sym typeface="Calibri"/>
              </a:rPr>
              <a:t>ESTADÍSTICA DESCRIPTIVA</a:t>
            </a:r>
            <a:endParaRPr sz="2800" b="1" dirty="0">
              <a:solidFill>
                <a:schemeClr val="dk1"/>
              </a:solidFill>
              <a:latin typeface="Calibri"/>
              <a:ea typeface="Calibri"/>
              <a:cs typeface="Calibri"/>
              <a:sym typeface="Calibri"/>
            </a:endParaRPr>
          </a:p>
        </p:txBody>
      </p:sp>
      <p:cxnSp>
        <p:nvCxnSpPr>
          <p:cNvPr id="5" name="Shape 134">
            <a:extLst>
              <a:ext uri="{FF2B5EF4-FFF2-40B4-BE49-F238E27FC236}">
                <a16:creationId xmlns="" xmlns:a16="http://schemas.microsoft.com/office/drawing/2014/main" id="{590B2150-6EC3-4862-AF89-3809CF2E31E2}"/>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135">
            <a:extLst>
              <a:ext uri="{FF2B5EF4-FFF2-40B4-BE49-F238E27FC236}">
                <a16:creationId xmlns="" xmlns:a16="http://schemas.microsoft.com/office/drawing/2014/main" id="{2F2161B5-421F-472C-AC2E-08D2FACC103D}"/>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
        <p:nvSpPr>
          <p:cNvPr id="7" name="Flecha abajo 6"/>
          <p:cNvSpPr/>
          <p:nvPr/>
        </p:nvSpPr>
        <p:spPr>
          <a:xfrm>
            <a:off x="4376691" y="4527612"/>
            <a:ext cx="372862" cy="276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6932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59545" y="870525"/>
            <a:ext cx="8331693" cy="1323439"/>
          </a:xfrm>
          <a:prstGeom prst="rect">
            <a:avLst/>
          </a:prstGeom>
        </p:spPr>
        <p:txBody>
          <a:bodyPr wrap="square">
            <a:spAutoFit/>
          </a:bodyPr>
          <a:lstStyle/>
          <a:p>
            <a:pPr algn="just"/>
            <a:r>
              <a:rPr lang="en-US" sz="1600" dirty="0">
                <a:latin typeface="+mj-lt"/>
              </a:rPr>
              <a:t>“Feature engineering is the process of transforming raw data into features that better represent the underlying problem to the predictive models, resulting in improved model accuracy on unseen data</a:t>
            </a:r>
            <a:r>
              <a:rPr lang="en-US" sz="1600" dirty="0" smtClean="0">
                <a:latin typeface="+mj-lt"/>
              </a:rPr>
              <a:t>.”</a:t>
            </a:r>
          </a:p>
          <a:p>
            <a:pPr algn="just"/>
            <a:endParaRPr lang="en-US" sz="1600" dirty="0">
              <a:latin typeface="+mj-lt"/>
            </a:endParaRPr>
          </a:p>
          <a:p>
            <a:pPr algn="r"/>
            <a:r>
              <a:rPr lang="en-US" sz="1600" dirty="0">
                <a:latin typeface="+mj-lt"/>
              </a:rPr>
              <a:t>— Dr. Jason Brownlee</a:t>
            </a:r>
          </a:p>
        </p:txBody>
      </p:sp>
      <p:cxnSp>
        <p:nvCxnSpPr>
          <p:cNvPr id="3" name="Shape 101">
            <a:extLst>
              <a:ext uri="{FF2B5EF4-FFF2-40B4-BE49-F238E27FC236}">
                <a16:creationId xmlns=""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 xmlns:a16="http://schemas.microsoft.com/office/drawing/2014/main" id="{F8342A0D-9AB2-41EA-B32E-0AB5B9AC47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smtClean="0">
                <a:solidFill>
                  <a:schemeClr val="dk1"/>
                </a:solidFill>
                <a:latin typeface="Calibri"/>
                <a:ea typeface="Calibri"/>
                <a:cs typeface="Calibri"/>
                <a:sym typeface="Calibri"/>
              </a:rPr>
              <a:t>FEATURE ENGINEERING</a:t>
            </a:r>
            <a:endParaRPr lang="es-CO" sz="2800" b="1" dirty="0">
              <a:solidFill>
                <a:schemeClr val="dk1"/>
              </a:solidFill>
              <a:latin typeface="Calibri"/>
              <a:ea typeface="Calibri"/>
              <a:cs typeface="Calibri"/>
              <a:sym typeface="Calibri"/>
            </a:endParaRPr>
          </a:p>
        </p:txBody>
      </p:sp>
      <p:pic>
        <p:nvPicPr>
          <p:cNvPr id="6" name="Shape 102">
            <a:extLst>
              <a:ext uri="{FF2B5EF4-FFF2-40B4-BE49-F238E27FC236}">
                <a16:creationId xmlns="" xmlns:a16="http://schemas.microsoft.com/office/drawing/2014/main" id="{2ADF2B17-69EF-47DE-AFDA-BA0B6C87785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7" name="Rectángulo 6"/>
          <p:cNvSpPr/>
          <p:nvPr/>
        </p:nvSpPr>
        <p:spPr>
          <a:xfrm>
            <a:off x="545975" y="3437559"/>
            <a:ext cx="8331693" cy="1569660"/>
          </a:xfrm>
          <a:prstGeom prst="rect">
            <a:avLst/>
          </a:prstGeom>
        </p:spPr>
        <p:txBody>
          <a:bodyPr wrap="square">
            <a:spAutoFit/>
          </a:bodyPr>
          <a:lstStyle/>
          <a:p>
            <a:pPr algn="just"/>
            <a:r>
              <a:rPr lang="en-US" sz="1600" dirty="0" smtClean="0">
                <a:latin typeface="+mj-lt"/>
              </a:rPr>
              <a:t>Feature </a:t>
            </a:r>
            <a:r>
              <a:rPr lang="en-US" sz="1600" dirty="0">
                <a:latin typeface="+mj-lt"/>
              </a:rPr>
              <a:t>engineering </a:t>
            </a:r>
            <a:r>
              <a:rPr lang="en-US" sz="1600" dirty="0" smtClean="0">
                <a:latin typeface="+mj-lt"/>
              </a:rPr>
              <a:t>mainly </a:t>
            </a:r>
            <a:r>
              <a:rPr lang="en-US" sz="1600" dirty="0">
                <a:latin typeface="+mj-lt"/>
              </a:rPr>
              <a:t>have two goals</a:t>
            </a:r>
            <a:r>
              <a:rPr lang="en-US" sz="1600" dirty="0" smtClean="0">
                <a:latin typeface="+mj-lt"/>
              </a:rPr>
              <a:t>:</a:t>
            </a:r>
          </a:p>
          <a:p>
            <a:pPr marL="285750" indent="-285750" algn="just">
              <a:buFont typeface="Wingdings" panose="05000000000000000000" pitchFamily="2" charset="2"/>
              <a:buChar char="q"/>
            </a:pPr>
            <a:endParaRPr lang="en-US" sz="1600" dirty="0">
              <a:latin typeface="+mj-lt"/>
            </a:endParaRPr>
          </a:p>
          <a:p>
            <a:pPr marL="285750" indent="-285750" algn="just">
              <a:buFont typeface="Wingdings" panose="05000000000000000000" pitchFamily="2" charset="2"/>
              <a:buChar char="q"/>
            </a:pPr>
            <a:r>
              <a:rPr lang="en-US" sz="1600" dirty="0">
                <a:latin typeface="+mj-lt"/>
              </a:rPr>
              <a:t>Preparing the proper input dataset, compatible with the machine learning algorithm requirements</a:t>
            </a:r>
            <a:r>
              <a:rPr lang="en-US" sz="1600" dirty="0" smtClean="0">
                <a:latin typeface="+mj-lt"/>
              </a:rPr>
              <a:t>.</a:t>
            </a:r>
          </a:p>
          <a:p>
            <a:pPr marL="285750" indent="-285750" algn="just">
              <a:buFont typeface="Wingdings" panose="05000000000000000000" pitchFamily="2" charset="2"/>
              <a:buChar char="q"/>
            </a:pPr>
            <a:endParaRPr lang="en-US" sz="1600" dirty="0">
              <a:latin typeface="+mj-lt"/>
            </a:endParaRPr>
          </a:p>
          <a:p>
            <a:pPr marL="285750" indent="-285750" algn="just">
              <a:buFont typeface="Wingdings" panose="05000000000000000000" pitchFamily="2" charset="2"/>
              <a:buChar char="q"/>
            </a:pPr>
            <a:r>
              <a:rPr lang="en-US" sz="1600" dirty="0">
                <a:latin typeface="+mj-lt"/>
              </a:rPr>
              <a:t>Improving the performance of machine learning models.</a:t>
            </a:r>
          </a:p>
        </p:txBody>
      </p:sp>
    </p:spTree>
    <p:extLst>
      <p:ext uri="{BB962C8B-B14F-4D97-AF65-F5344CB8AC3E}">
        <p14:creationId xmlns:p14="http://schemas.microsoft.com/office/powerpoint/2010/main" val="221571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2.wp.com/1.bp.blogspot.com/--Blor9Wji4s/XPAzsfzyT3I/AAAAAAAAEd0/Rq3tr7wK0xU7H2nbQsHv2CF40ZGMM9DngCPcBGAYYCw/s640/500_F_206674314_v70Z1SuPA5gNNGyoGTPVV1FANgQFJ2U5.jpg?resize=640%2C626&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1189038"/>
            <a:ext cx="4762500" cy="466725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0" y="6396335"/>
            <a:ext cx="8983133" cy="461665"/>
          </a:xfrm>
          <a:prstGeom prst="rect">
            <a:avLst/>
          </a:prstGeom>
        </p:spPr>
        <p:txBody>
          <a:bodyPr wrap="square">
            <a:spAutoFit/>
          </a:bodyPr>
          <a:lstStyle/>
          <a:p>
            <a:pPr algn="just"/>
            <a:r>
              <a:rPr lang="es-CO" sz="1200" dirty="0" err="1">
                <a:latin typeface="medium-content-sans-serif-font"/>
                <a:hlinkClick r:id="rId3"/>
              </a:rPr>
              <a:t>Source</a:t>
            </a:r>
            <a:r>
              <a:rPr lang="es-CO" sz="1200" dirty="0">
                <a:latin typeface="medium-content-sans-serif-font"/>
                <a:hlinkClick r:id="rId3"/>
              </a:rPr>
              <a:t>: https://www.forbes.com/sites/gilpress/2016/03/23/data-preparation-most-time-consuming-least-enjoyable-data-science-task-survey-says/</a:t>
            </a:r>
            <a:endParaRPr lang="es-CO" sz="1200" dirty="0"/>
          </a:p>
        </p:txBody>
      </p:sp>
      <p:cxnSp>
        <p:nvCxnSpPr>
          <p:cNvPr id="4" name="Shape 101">
            <a:extLst>
              <a:ext uri="{FF2B5EF4-FFF2-40B4-BE49-F238E27FC236}">
                <a16:creationId xmlns=""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 xmlns:a16="http://schemas.microsoft.com/office/drawing/2014/main" id="{F8342A0D-9AB2-41EA-B32E-0AB5B9AC47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smtClean="0">
                <a:solidFill>
                  <a:schemeClr val="dk1"/>
                </a:solidFill>
                <a:latin typeface="Calibri"/>
                <a:ea typeface="Calibri"/>
                <a:cs typeface="Calibri"/>
                <a:sym typeface="Calibri"/>
              </a:rPr>
              <a:t>FEATURE ENGINEERING</a:t>
            </a:r>
            <a:endParaRPr lang="es-CO" sz="2800" b="1" dirty="0">
              <a:solidFill>
                <a:schemeClr val="dk1"/>
              </a:solidFill>
              <a:latin typeface="Calibri"/>
              <a:ea typeface="Calibri"/>
              <a:cs typeface="Calibri"/>
              <a:sym typeface="Calibri"/>
            </a:endParaRPr>
          </a:p>
        </p:txBody>
      </p:sp>
      <p:pic>
        <p:nvPicPr>
          <p:cNvPr id="6" name="Shape 102">
            <a:extLst>
              <a:ext uri="{FF2B5EF4-FFF2-40B4-BE49-F238E27FC236}">
                <a16:creationId xmlns="" xmlns:a16="http://schemas.microsoft.com/office/drawing/2014/main" id="{2ADF2B17-69EF-47DE-AFDA-BA0B6C87785B}"/>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983068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5851" y="2724765"/>
            <a:ext cx="4339650" cy="1323439"/>
          </a:xfrm>
          <a:prstGeom prst="rect">
            <a:avLst/>
          </a:prstGeom>
          <a:noFill/>
        </p:spPr>
        <p:txBody>
          <a:bodyPr wrap="none" rtlCol="0">
            <a:spAutoFit/>
          </a:bodyPr>
          <a:lstStyle/>
          <a:p>
            <a:pPr algn="ctr"/>
            <a:r>
              <a:rPr lang="en-US" sz="4000" dirty="0" smtClean="0"/>
              <a:t>Exploratory Data</a:t>
            </a:r>
          </a:p>
          <a:p>
            <a:pPr algn="ctr"/>
            <a:r>
              <a:rPr lang="en-US" sz="4000" dirty="0" smtClean="0"/>
              <a:t>Analysis</a:t>
            </a:r>
            <a:endParaRPr lang="en-US" sz="4000" dirty="0"/>
          </a:p>
        </p:txBody>
      </p:sp>
      <p:sp>
        <p:nvSpPr>
          <p:cNvPr id="5" name="TextBox 4"/>
          <p:cNvSpPr txBox="1"/>
          <p:nvPr/>
        </p:nvSpPr>
        <p:spPr>
          <a:xfrm>
            <a:off x="577303" y="2783046"/>
            <a:ext cx="2621108" cy="1323439"/>
          </a:xfrm>
          <a:prstGeom prst="rect">
            <a:avLst/>
          </a:prstGeom>
          <a:noFill/>
        </p:spPr>
        <p:txBody>
          <a:bodyPr wrap="square" rtlCol="0">
            <a:spAutoFit/>
          </a:bodyPr>
          <a:lstStyle/>
          <a:p>
            <a:pPr algn="ctr"/>
            <a:r>
              <a:rPr lang="en-US" sz="4000" smtClean="0"/>
              <a:t>Data Cleaning</a:t>
            </a:r>
            <a:endParaRPr lang="en-US" sz="4000" dirty="0"/>
          </a:p>
        </p:txBody>
      </p:sp>
      <p:sp>
        <p:nvSpPr>
          <p:cNvPr id="6" name="Curved Down Arrow 6"/>
          <p:cNvSpPr/>
          <p:nvPr/>
        </p:nvSpPr>
        <p:spPr>
          <a:xfrm>
            <a:off x="1754920" y="880975"/>
            <a:ext cx="4374800" cy="14990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Down Arrow 7"/>
          <p:cNvSpPr/>
          <p:nvPr/>
        </p:nvSpPr>
        <p:spPr>
          <a:xfrm rot="10800000">
            <a:off x="1754920" y="4541073"/>
            <a:ext cx="4374800" cy="149901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1"/>
          <p:cNvSpPr txBox="1"/>
          <p:nvPr/>
        </p:nvSpPr>
        <p:spPr>
          <a:xfrm>
            <a:off x="6129720" y="6488668"/>
            <a:ext cx="4113627" cy="369332"/>
          </a:xfrm>
          <a:prstGeom prst="rect">
            <a:avLst/>
          </a:prstGeom>
        </p:spPr>
        <p:txBody>
          <a:bodyPr wrap="none" rtlCol="0">
            <a:spAutoFit/>
          </a:bodyPr>
          <a:lstStyle/>
          <a:p>
            <a:r>
              <a:rPr lang="mr-IN" smtClean="0"/>
              <a:t>…</a:t>
            </a:r>
            <a:r>
              <a:rPr lang="en-US" dirty="0" smtClean="0"/>
              <a:t> the infinite loop of data science.</a:t>
            </a:r>
            <a:endParaRPr lang="en-US" dirty="0"/>
          </a:p>
        </p:txBody>
      </p:sp>
      <p:cxnSp>
        <p:nvCxnSpPr>
          <p:cNvPr id="9" name="Shape 101">
            <a:extLst>
              <a:ext uri="{FF2B5EF4-FFF2-40B4-BE49-F238E27FC236}">
                <a16:creationId xmlns=""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10" name="Shape 100">
            <a:extLst>
              <a:ext uri="{FF2B5EF4-FFF2-40B4-BE49-F238E27FC236}">
                <a16:creationId xmlns="" xmlns:a16="http://schemas.microsoft.com/office/drawing/2014/main" id="{F8342A0D-9AB2-41EA-B32E-0AB5B9AC47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smtClean="0">
                <a:solidFill>
                  <a:schemeClr val="dk1"/>
                </a:solidFill>
                <a:latin typeface="Calibri"/>
                <a:ea typeface="Calibri"/>
                <a:cs typeface="Calibri"/>
                <a:sym typeface="Calibri"/>
              </a:rPr>
              <a:t>FEATURE ENGINEERING</a:t>
            </a:r>
            <a:endParaRPr lang="es-CO" sz="2800" b="1" dirty="0">
              <a:solidFill>
                <a:schemeClr val="dk1"/>
              </a:solidFill>
              <a:latin typeface="Calibri"/>
              <a:ea typeface="Calibri"/>
              <a:cs typeface="Calibri"/>
              <a:sym typeface="Calibri"/>
            </a:endParaRPr>
          </a:p>
        </p:txBody>
      </p:sp>
      <p:pic>
        <p:nvPicPr>
          <p:cNvPr id="11" name="Shape 102">
            <a:extLst>
              <a:ext uri="{FF2B5EF4-FFF2-40B4-BE49-F238E27FC236}">
                <a16:creationId xmlns="" xmlns:a16="http://schemas.microsoft.com/office/drawing/2014/main" id="{2ADF2B17-69EF-47DE-AFDA-BA0B6C87785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91203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3">
            <a:extLst>
              <a:ext uri="{FF2B5EF4-FFF2-40B4-BE49-F238E27FC236}">
                <a16:creationId xmlns="" xmlns:a16="http://schemas.microsoft.com/office/drawing/2014/main" id="{304931CE-E3FF-4F5F-9246-C0C950C6BE72}"/>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smtClean="0">
                <a:solidFill>
                  <a:schemeClr val="dk1"/>
                </a:solidFill>
                <a:latin typeface="Calibri"/>
                <a:ea typeface="Calibri"/>
                <a:cs typeface="Calibri"/>
                <a:sym typeface="Calibri"/>
              </a:rPr>
              <a:t>MISSING DATA</a:t>
            </a:r>
            <a:endParaRPr sz="2800" b="1" dirty="0">
              <a:solidFill>
                <a:schemeClr val="dk1"/>
              </a:solidFill>
              <a:latin typeface="Calibri"/>
              <a:ea typeface="Calibri"/>
              <a:cs typeface="Calibri"/>
              <a:sym typeface="Calibri"/>
            </a:endParaRPr>
          </a:p>
        </p:txBody>
      </p:sp>
      <p:cxnSp>
        <p:nvCxnSpPr>
          <p:cNvPr id="3" name="Shape 134">
            <a:extLst>
              <a:ext uri="{FF2B5EF4-FFF2-40B4-BE49-F238E27FC236}">
                <a16:creationId xmlns="" xmlns:a16="http://schemas.microsoft.com/office/drawing/2014/main" id="{A65A2DED-7950-4822-A261-0F5A93A4DCF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35">
            <a:extLst>
              <a:ext uri="{FF2B5EF4-FFF2-40B4-BE49-F238E27FC236}">
                <a16:creationId xmlns="" xmlns:a16="http://schemas.microsoft.com/office/drawing/2014/main" id="{58B7361E-8F39-49D9-988D-94AC2E1532C3}"/>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pic>
        <p:nvPicPr>
          <p:cNvPr id="1026" name="Picture 2" descr="img_85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4" y="1228195"/>
            <a:ext cx="7464425" cy="474892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489200" y="6053667"/>
            <a:ext cx="3619902" cy="307777"/>
          </a:xfrm>
          <a:prstGeom prst="rect">
            <a:avLst/>
          </a:prstGeom>
          <a:noFill/>
        </p:spPr>
        <p:txBody>
          <a:bodyPr wrap="none" rtlCol="0">
            <a:spAutoFit/>
          </a:bodyPr>
          <a:lstStyle/>
          <a:p>
            <a:pPr algn="ctr"/>
            <a:r>
              <a:rPr lang="es-CO" i="1" dirty="0" err="1" smtClean="0"/>
              <a:t>The</a:t>
            </a:r>
            <a:r>
              <a:rPr lang="es-CO" i="1" dirty="0" smtClean="0"/>
              <a:t> </a:t>
            </a:r>
            <a:r>
              <a:rPr lang="es-CO" i="1" dirty="0" err="1" smtClean="0"/>
              <a:t>Missing</a:t>
            </a:r>
            <a:r>
              <a:rPr lang="es-CO" i="1" dirty="0" smtClean="0"/>
              <a:t> </a:t>
            </a:r>
            <a:r>
              <a:rPr lang="es-CO" i="1" dirty="0" err="1" smtClean="0"/>
              <a:t>Piece</a:t>
            </a:r>
            <a:r>
              <a:rPr lang="es-CO" i="1" dirty="0" smtClean="0"/>
              <a:t> </a:t>
            </a:r>
            <a:r>
              <a:rPr lang="es-CO" i="1" dirty="0" err="1" smtClean="0"/>
              <a:t>by</a:t>
            </a:r>
            <a:r>
              <a:rPr lang="es-CO" i="1" dirty="0" smtClean="0"/>
              <a:t> </a:t>
            </a:r>
            <a:r>
              <a:rPr lang="es-CO" i="1" dirty="0" err="1" smtClean="0"/>
              <a:t>Banksy</a:t>
            </a:r>
            <a:r>
              <a:rPr lang="es-CO" i="1" dirty="0" smtClean="0"/>
              <a:t> in Vancouver</a:t>
            </a:r>
            <a:endParaRPr lang="es-CO" i="1" dirty="0"/>
          </a:p>
        </p:txBody>
      </p:sp>
    </p:spTree>
    <p:extLst>
      <p:ext uri="{BB962C8B-B14F-4D97-AF65-F5344CB8AC3E}">
        <p14:creationId xmlns:p14="http://schemas.microsoft.com/office/powerpoint/2010/main" val="192386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94D848C-F1DC-42D8-9886-F50D3F17C4A3}"/>
              </a:ext>
            </a:extLst>
          </p:cNvPr>
          <p:cNvPicPr>
            <a:picLocks noChangeAspect="1"/>
          </p:cNvPicPr>
          <p:nvPr/>
        </p:nvPicPr>
        <p:blipFill>
          <a:blip r:embed="rId2"/>
          <a:stretch>
            <a:fillRect/>
          </a:stretch>
        </p:blipFill>
        <p:spPr>
          <a:xfrm>
            <a:off x="0" y="143461"/>
            <a:ext cx="9144000" cy="6571078"/>
          </a:xfrm>
          <a:prstGeom prst="rect">
            <a:avLst/>
          </a:prstGeom>
        </p:spPr>
      </p:pic>
    </p:spTree>
    <p:extLst>
      <p:ext uri="{BB962C8B-B14F-4D97-AF65-F5344CB8AC3E}">
        <p14:creationId xmlns:p14="http://schemas.microsoft.com/office/powerpoint/2010/main" val="293400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390AA96-F44E-4433-9A46-B7264CE313C9}"/>
              </a:ext>
            </a:extLst>
          </p:cNvPr>
          <p:cNvPicPr>
            <a:picLocks noChangeAspect="1"/>
          </p:cNvPicPr>
          <p:nvPr/>
        </p:nvPicPr>
        <p:blipFill>
          <a:blip r:embed="rId2"/>
          <a:stretch>
            <a:fillRect/>
          </a:stretch>
        </p:blipFill>
        <p:spPr>
          <a:xfrm>
            <a:off x="0" y="888072"/>
            <a:ext cx="9144000" cy="5880847"/>
          </a:xfrm>
          <a:prstGeom prst="rect">
            <a:avLst/>
          </a:prstGeom>
        </p:spPr>
      </p:pic>
      <p:sp>
        <p:nvSpPr>
          <p:cNvPr id="3" name="Shape 133">
            <a:extLst>
              <a:ext uri="{FF2B5EF4-FFF2-40B4-BE49-F238E27FC236}">
                <a16:creationId xmlns="" xmlns:a16="http://schemas.microsoft.com/office/drawing/2014/main" id="{304931CE-E3FF-4F5F-9246-C0C950C6BE72}"/>
              </a:ext>
            </a:extLst>
          </p:cNvPr>
          <p:cNvSpPr txBox="1"/>
          <p:nvPr/>
        </p:nvSpPr>
        <p:spPr>
          <a:xfrm>
            <a:off x="60699" y="-18712"/>
            <a:ext cx="440528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smtClean="0">
                <a:solidFill>
                  <a:schemeClr val="dk1"/>
                </a:solidFill>
                <a:latin typeface="Calibri"/>
                <a:ea typeface="Calibri"/>
                <a:cs typeface="Calibri"/>
                <a:sym typeface="Calibri"/>
              </a:rPr>
              <a:t>MISSING DATA</a:t>
            </a:r>
            <a:endParaRPr sz="2800" b="1" dirty="0">
              <a:solidFill>
                <a:schemeClr val="dk1"/>
              </a:solidFill>
              <a:latin typeface="Calibri"/>
              <a:ea typeface="Calibri"/>
              <a:cs typeface="Calibri"/>
              <a:sym typeface="Calibri"/>
            </a:endParaRPr>
          </a:p>
        </p:txBody>
      </p:sp>
      <p:cxnSp>
        <p:nvCxnSpPr>
          <p:cNvPr id="4" name="Shape 134">
            <a:extLst>
              <a:ext uri="{FF2B5EF4-FFF2-40B4-BE49-F238E27FC236}">
                <a16:creationId xmlns="" xmlns:a16="http://schemas.microsoft.com/office/drawing/2014/main" id="{A65A2DED-7950-4822-A261-0F5A93A4DCF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35">
            <a:extLst>
              <a:ext uri="{FF2B5EF4-FFF2-40B4-BE49-F238E27FC236}">
                <a16:creationId xmlns="" xmlns:a16="http://schemas.microsoft.com/office/drawing/2014/main" id="{58B7361E-8F39-49D9-988D-94AC2E1532C3}"/>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578484322"/>
      </p:ext>
    </p:extLst>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4467</TotalTime>
  <Words>691</Words>
  <Application>Microsoft Office PowerPoint</Application>
  <PresentationFormat>Presentación en pantalla (4:3)</PresentationFormat>
  <Paragraphs>107</Paragraphs>
  <Slides>33</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33</vt:i4>
      </vt:variant>
    </vt:vector>
  </HeadingPairs>
  <TitlesOfParts>
    <vt:vector size="41" baseType="lpstr">
      <vt:lpstr>Arial</vt:lpstr>
      <vt:lpstr>Calibri</vt:lpstr>
      <vt:lpstr>Helvetica Neue</vt:lpstr>
      <vt:lpstr>medium-content-sans-serif-font</vt:lpstr>
      <vt:lpstr>medium-content-serif-font</vt:lpstr>
      <vt:lpstr>Menlo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Edier Aristizabal</cp:lastModifiedBy>
  <cp:revision>151</cp:revision>
  <dcterms:modified xsi:type="dcterms:W3CDTF">2019-10-22T14:22:41Z</dcterms:modified>
</cp:coreProperties>
</file>